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2"/>
  </p:sldMasterIdLst>
  <p:notesMasterIdLst>
    <p:notesMasterId r:id="rId3"/>
  </p:notesMasterIdLst>
  <p:sldIdLst>
    <p:sldId id="257" r:id="rId4"/>
    <p:sldId id="258" r:id="rId5"/>
    <p:sldId id="260" r:id="rId6"/>
    <p:sldId id="277" r:id="rId7"/>
    <p:sldId id="261" r:id="rId8"/>
    <p:sldId id="263" r:id="rId9"/>
    <p:sldId id="265" r:id="rId10"/>
    <p:sldId id="262" r:id="rId11"/>
    <p:sldId id="280" r:id="rId12"/>
  </p:sldIdLst>
  <p:sldSz cx="6858000" cy="9906000" type="A4"/>
  <p:notesSz cx="6807200" cy="99393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umimoji="1"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umimoji="1"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umimoji="1"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umimoji="1" kern="1200">
        <a:solidFill>
          <a:schemeClr val="tx1"/>
        </a:solidFill>
        <a:latin typeface="Arial" charset="0"/>
        <a:ea typeface="ＭＳ Ｐゴシック" charset="0"/>
        <a:cs typeface="ＭＳ Ｐゴシック" charset="0"/>
      </a:defRPr>
    </a:lvl5pPr>
    <a:lvl6pPr marL="2286000" algn="l" defTabSz="457200" rtl="0" eaLnBrk="1" latinLnBrk="0" hangingPunct="1">
      <a:defRPr kumimoji="1" kern="1200">
        <a:solidFill>
          <a:schemeClr val="tx1"/>
        </a:solidFill>
        <a:latin typeface="Arial" charset="0"/>
        <a:ea typeface="ＭＳ Ｐゴシック" charset="0"/>
        <a:cs typeface="ＭＳ Ｐゴシック" charset="0"/>
      </a:defRPr>
    </a:lvl6pPr>
    <a:lvl7pPr marL="2743200" algn="l" defTabSz="457200" rtl="0" eaLnBrk="1" latinLnBrk="0" hangingPunct="1">
      <a:defRPr kumimoji="1" kern="1200">
        <a:solidFill>
          <a:schemeClr val="tx1"/>
        </a:solidFill>
        <a:latin typeface="Arial" charset="0"/>
        <a:ea typeface="ＭＳ Ｐゴシック" charset="0"/>
        <a:cs typeface="ＭＳ Ｐゴシック" charset="0"/>
      </a:defRPr>
    </a:lvl7pPr>
    <a:lvl8pPr marL="3200400" algn="l" defTabSz="457200" rtl="0" eaLnBrk="1" latinLnBrk="0" hangingPunct="1">
      <a:defRPr kumimoji="1" kern="1200">
        <a:solidFill>
          <a:schemeClr val="tx1"/>
        </a:solidFill>
        <a:latin typeface="Arial" charset="0"/>
        <a:ea typeface="ＭＳ Ｐゴシック" charset="0"/>
        <a:cs typeface="ＭＳ Ｐゴシック" charset="0"/>
      </a:defRPr>
    </a:lvl8pPr>
    <a:lvl9pPr marL="3657600" algn="l" defTabSz="457200" rtl="0" eaLnBrk="1" latinLnBrk="0" hangingPunct="1">
      <a:defRPr kumimoji="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5">
          <p15:clr>
            <a:srgbClr val="A4A3A4"/>
          </p15:clr>
        </p15:guide>
        <p15:guide id="2" pos="118">
          <p15:clr>
            <a:srgbClr val="A4A3A4"/>
          </p15:clr>
        </p15:guide>
        <p15:guide id="3" pos="4218">
          <p15:clr>
            <a:srgbClr val="A4A3A4"/>
          </p15:clr>
        </p15:guide>
        <p15:guide id="4" pos="215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E73E20"/>
    <a:srgbClr val="FFFFCC"/>
    <a:srgbClr val="993300"/>
    <a:srgbClr val="FF0000"/>
    <a:srgbClr val="EFEFFF"/>
    <a:srgbClr val="C0C0C0"/>
    <a:srgbClr val="EAEAEA"/>
    <a:srgbClr val="DDDDDD"/>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rgbClr val="00000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96"/>
    <p:restoredTop sz="99810" autoAdjust="0"/>
  </p:normalViewPr>
  <p:slideViewPr>
    <p:cSldViewPr snapToGrid="0">
      <p:cViewPr varScale="1">
        <p:scale>
          <a:sx n="44" d="100"/>
          <a:sy n="44" d="100"/>
        </p:scale>
        <p:origin x="-3732" y="-84"/>
      </p:cViewPr>
      <p:guideLst>
        <p:guide orient="horz" pos="405"/>
        <p:guide pos="118"/>
        <p:guide pos="4218"/>
        <p:guide pos="2152"/>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drawings/_rels/vmlDrawing1.vml.rels><?xml version="1.0" encoding="UTF-8"?><Relationships xmlns="http://schemas.openxmlformats.org/package/2006/relationships"><Relationship Id="rId1" Type="http://schemas.openxmlformats.org/officeDocument/2006/relationships/image" Target="../media/image3.emf" /></Relationships>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299"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1300"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46D06EA9-14B5-4F31-95CC-6AD91D20700D}" type="datetimeFigureOut">
              <a:rPr kumimoji="1" lang="ja-JP" altLang="en-US" smtClean="0"/>
              <a:t>2015/2/5</a:t>
            </a:fld>
            <a:endParaRPr kumimoji="1" lang="ja-JP" altLang="en-US"/>
          </a:p>
        </p:txBody>
      </p:sp>
      <p:sp>
        <p:nvSpPr>
          <p:cNvPr id="1301" name="スライド イメージ プレースホルダー 3"/>
          <p:cNvSpPr>
            <a:spLocks noGrp="1" noRot="1" noChangeAspect="1"/>
          </p:cNvSpPr>
          <p:nvPr>
            <p:ph type="sldImg" idx="2"/>
          </p:nvPr>
        </p:nvSpPr>
        <p:spPr>
          <a:xfrm>
            <a:off x="2113397" y="745450"/>
            <a:ext cx="2580405" cy="3727252"/>
          </a:xfrm>
          <a:prstGeom prst="rect">
            <a:avLst/>
          </a:prstGeom>
          <a:noFill/>
          <a:ln w="12700">
            <a:solidFill>
              <a:prstClr val="black"/>
            </a:solidFill>
          </a:ln>
        </p:spPr>
        <p:txBody>
          <a:bodyPr vert="horz" lIns="91440" tIns="45720" rIns="91440" bIns="45720" rtlCol="0" anchor="ctr"/>
          <a:lstStyle/>
          <a:p>
            <a:endParaRPr lang="ja-JP" altLang="en-US"/>
          </a:p>
        </p:txBody>
      </p:sp>
      <p:sp>
        <p:nvSpPr>
          <p:cNvPr id="1302"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303"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1304"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31" name="タイトル 1"/>
          <p:cNvSpPr>
            <a:spLocks noGrp="1"/>
          </p:cNvSpPr>
          <p:nvPr>
            <p:ph type="ctrTitle"/>
          </p:nvPr>
        </p:nvSpPr>
        <p:spPr>
          <a:xfrm>
            <a:off x="514350" y="3076575"/>
            <a:ext cx="5829300" cy="2124075"/>
          </a:xfrm>
        </p:spPr>
        <p:txBody>
          <a:bodyPr/>
          <a:lstStyle/>
          <a:p>
            <a:r>
              <a:rPr lang="ja-JP" altLang="en-US"/>
              <a:t>マスタ タイトルの書式設定</a:t>
            </a:r>
          </a:p>
        </p:txBody>
      </p:sp>
      <p:sp>
        <p:nvSpPr>
          <p:cNvPr id="1032"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103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3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35" name="Rectangle 6"/>
          <p:cNvSpPr>
            <a:spLocks noGrp="1" noChangeArrowheads="1"/>
          </p:cNvSpPr>
          <p:nvPr>
            <p:ph type="sldNum" sz="quarter" idx="12"/>
          </p:nvPr>
        </p:nvSpPr>
        <p:spPr>
          <a:ln/>
        </p:spPr>
        <p:txBody>
          <a:bodyPr/>
          <a:lstStyle>
            <a:lvl1pPr>
              <a:defRPr/>
            </a:lvl1pPr>
          </a:lstStyle>
          <a:p>
            <a:pPr>
              <a:defRPr/>
            </a:pPr>
            <a:fld id="{DAC350A7-E1DA-F041-944A-2A79F97D4F61}" type="slidenum">
              <a:rPr lang="en-US" altLang="ja-JP"/>
              <a:pPr>
                <a:defRPr/>
              </a:pPr>
              <a:t>‹#›</a:t>
            </a:fld>
            <a:endParaRPr lang="en-US" altLang="ja-JP"/>
          </a:p>
        </p:txBody>
      </p:sp>
    </p:spTree>
    <p:extLst>
      <p:ext uri="{BB962C8B-B14F-4D97-AF65-F5344CB8AC3E}">
        <p14:creationId xmlns:p14="http://schemas.microsoft.com/office/powerpoint/2010/main" val="2680891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0" name=""/>
        <p:cNvGrpSpPr/>
        <p:nvPr/>
      </p:nvGrpSpPr>
      <p:grpSpPr>
        <a:xfrm>
          <a:off x="0" y="0"/>
          <a:ext cx="0" cy="0"/>
          <a:chOff x="0" y="0"/>
          <a:chExt cx="0" cy="0"/>
        </a:xfrm>
      </p:grpSpPr>
      <p:sp>
        <p:nvSpPr>
          <p:cNvPr id="1088" name="タイトル 1"/>
          <p:cNvSpPr>
            <a:spLocks noGrp="1"/>
          </p:cNvSpPr>
          <p:nvPr>
            <p:ph type="title"/>
          </p:nvPr>
        </p:nvSpPr>
        <p:spPr/>
        <p:txBody>
          <a:bodyPr/>
          <a:lstStyle/>
          <a:p>
            <a:r>
              <a:rPr lang="ja-JP" altLang="en-US"/>
              <a:t>マスタ タイトルの書式設定</a:t>
            </a:r>
          </a:p>
        </p:txBody>
      </p:sp>
      <p:sp>
        <p:nvSpPr>
          <p:cNvPr id="1089"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90"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91"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92" name="Rectangle 6"/>
          <p:cNvSpPr>
            <a:spLocks noGrp="1" noChangeArrowheads="1"/>
          </p:cNvSpPr>
          <p:nvPr>
            <p:ph type="sldNum" sz="quarter" idx="12"/>
          </p:nvPr>
        </p:nvSpPr>
        <p:spPr>
          <a:ln/>
        </p:spPr>
        <p:txBody>
          <a:bodyPr/>
          <a:lstStyle>
            <a:lvl1pPr>
              <a:defRPr/>
            </a:lvl1pPr>
          </a:lstStyle>
          <a:p>
            <a:pPr>
              <a:defRPr/>
            </a:pPr>
            <a:fld id="{F02B407D-8F89-3147-B290-6C2F6418D4B4}" type="slidenum">
              <a:rPr lang="en-US" altLang="ja-JP"/>
              <a:pPr>
                <a:defRPr/>
              </a:pPr>
              <a:t>‹#›</a:t>
            </a:fld>
            <a:endParaRPr lang="en-US" altLang="ja-JP"/>
          </a:p>
        </p:txBody>
      </p:sp>
    </p:spTree>
    <p:extLst>
      <p:ext uri="{BB962C8B-B14F-4D97-AF65-F5344CB8AC3E}">
        <p14:creationId xmlns:p14="http://schemas.microsoft.com/office/powerpoint/2010/main" val="1249759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0" name=""/>
        <p:cNvGrpSpPr/>
        <p:nvPr/>
      </p:nvGrpSpPr>
      <p:grpSpPr>
        <a:xfrm>
          <a:off x="0" y="0"/>
          <a:ext cx="0" cy="0"/>
          <a:chOff x="0" y="0"/>
          <a:chExt cx="0" cy="0"/>
        </a:xfrm>
      </p:grpSpPr>
      <p:sp>
        <p:nvSpPr>
          <p:cNvPr id="1094" name="縦書きタイトル 1"/>
          <p:cNvSpPr>
            <a:spLocks noGrp="1"/>
          </p:cNvSpPr>
          <p:nvPr>
            <p:ph type="title" orient="vert"/>
          </p:nvPr>
        </p:nvSpPr>
        <p:spPr>
          <a:xfrm>
            <a:off x="4972050" y="396875"/>
            <a:ext cx="1543050" cy="8451850"/>
          </a:xfrm>
        </p:spPr>
        <p:txBody>
          <a:bodyPr vert="eaVert"/>
          <a:lstStyle/>
          <a:p>
            <a:r>
              <a:rPr lang="ja-JP" altLang="en-US"/>
              <a:t>マスタ タイトルの書式設定</a:t>
            </a:r>
          </a:p>
        </p:txBody>
      </p:sp>
      <p:sp>
        <p:nvSpPr>
          <p:cNvPr id="1095" name="縦書きテキスト プレースホルダ 2"/>
          <p:cNvSpPr>
            <a:spLocks noGrp="1"/>
          </p:cNvSpPr>
          <p:nvPr>
            <p:ph type="body" orient="vert" idx="1"/>
          </p:nvPr>
        </p:nvSpPr>
        <p:spPr>
          <a:xfrm>
            <a:off x="342900" y="396875"/>
            <a:ext cx="4476750" cy="845185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96"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97"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98" name="Rectangle 6"/>
          <p:cNvSpPr>
            <a:spLocks noGrp="1" noChangeArrowheads="1"/>
          </p:cNvSpPr>
          <p:nvPr>
            <p:ph type="sldNum" sz="quarter" idx="12"/>
          </p:nvPr>
        </p:nvSpPr>
        <p:spPr>
          <a:ln/>
        </p:spPr>
        <p:txBody>
          <a:bodyPr/>
          <a:lstStyle>
            <a:lvl1pPr>
              <a:defRPr/>
            </a:lvl1pPr>
          </a:lstStyle>
          <a:p>
            <a:pPr>
              <a:defRPr/>
            </a:pPr>
            <a:fld id="{B1CAA26B-C867-7A4A-9985-9084E5C50A03}" type="slidenum">
              <a:rPr lang="en-US" altLang="ja-JP"/>
              <a:pPr>
                <a:defRPr/>
              </a:pPr>
              <a:t>‹#›</a:t>
            </a:fld>
            <a:endParaRPr lang="en-US" altLang="ja-JP"/>
          </a:p>
        </p:txBody>
      </p:sp>
    </p:spTree>
    <p:extLst>
      <p:ext uri="{BB962C8B-B14F-4D97-AF65-F5344CB8AC3E}">
        <p14:creationId xmlns:p14="http://schemas.microsoft.com/office/powerpoint/2010/main" val="2795515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37" name="タイトル 1"/>
          <p:cNvSpPr>
            <a:spLocks noGrp="1"/>
          </p:cNvSpPr>
          <p:nvPr>
            <p:ph type="title"/>
          </p:nvPr>
        </p:nvSpPr>
        <p:spPr/>
        <p:txBody>
          <a:bodyPr/>
          <a:lstStyle/>
          <a:p>
            <a:r>
              <a:rPr lang="ja-JP" altLang="en-US"/>
              <a:t>マスタ タイトルの書式設定</a:t>
            </a:r>
          </a:p>
        </p:txBody>
      </p:sp>
      <p:sp>
        <p:nvSpPr>
          <p:cNvPr id="1038"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9"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40"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41" name="Rectangle 6"/>
          <p:cNvSpPr>
            <a:spLocks noGrp="1" noChangeArrowheads="1"/>
          </p:cNvSpPr>
          <p:nvPr>
            <p:ph type="sldNum" sz="quarter" idx="12"/>
          </p:nvPr>
        </p:nvSpPr>
        <p:spPr>
          <a:ln/>
        </p:spPr>
        <p:txBody>
          <a:bodyPr/>
          <a:lstStyle>
            <a:lvl1pPr>
              <a:defRPr/>
            </a:lvl1pPr>
          </a:lstStyle>
          <a:p>
            <a:pPr>
              <a:defRPr/>
            </a:pPr>
            <a:fld id="{B50149ED-41E5-454E-A5FC-3996FD841F67}" type="slidenum">
              <a:rPr lang="en-US" altLang="ja-JP"/>
              <a:pPr>
                <a:defRPr/>
              </a:pPr>
              <a:t>‹#›</a:t>
            </a:fld>
            <a:endParaRPr lang="en-US" altLang="ja-JP"/>
          </a:p>
        </p:txBody>
      </p:sp>
    </p:spTree>
    <p:extLst>
      <p:ext uri="{BB962C8B-B14F-4D97-AF65-F5344CB8AC3E}">
        <p14:creationId xmlns:p14="http://schemas.microsoft.com/office/powerpoint/2010/main" val="3192250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0" name=""/>
        <p:cNvGrpSpPr/>
        <p:nvPr/>
      </p:nvGrpSpPr>
      <p:grpSpPr>
        <a:xfrm>
          <a:off x="0" y="0"/>
          <a:ext cx="0" cy="0"/>
          <a:chOff x="0" y="0"/>
          <a:chExt cx="0" cy="0"/>
        </a:xfrm>
      </p:grpSpPr>
      <p:sp>
        <p:nvSpPr>
          <p:cNvPr id="1043"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a:t>マスタ タイトルの書式設定</a:t>
            </a:r>
          </a:p>
        </p:txBody>
      </p:sp>
      <p:sp>
        <p:nvSpPr>
          <p:cNvPr id="1044" name="テキスト プレースホルダ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104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46"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47" name="Rectangle 6"/>
          <p:cNvSpPr>
            <a:spLocks noGrp="1" noChangeArrowheads="1"/>
          </p:cNvSpPr>
          <p:nvPr>
            <p:ph type="sldNum" sz="quarter" idx="12"/>
          </p:nvPr>
        </p:nvSpPr>
        <p:spPr>
          <a:ln/>
        </p:spPr>
        <p:txBody>
          <a:bodyPr/>
          <a:lstStyle>
            <a:lvl1pPr>
              <a:defRPr/>
            </a:lvl1pPr>
          </a:lstStyle>
          <a:p>
            <a:pPr>
              <a:defRPr/>
            </a:pPr>
            <a:fld id="{805FC088-3128-2349-8CBF-B70A701B5843}" type="slidenum">
              <a:rPr lang="en-US" altLang="ja-JP"/>
              <a:pPr>
                <a:defRPr/>
              </a:pPr>
              <a:t>‹#›</a:t>
            </a:fld>
            <a:endParaRPr lang="en-US" altLang="ja-JP"/>
          </a:p>
        </p:txBody>
      </p:sp>
    </p:spTree>
    <p:extLst>
      <p:ext uri="{BB962C8B-B14F-4D97-AF65-F5344CB8AC3E}">
        <p14:creationId xmlns:p14="http://schemas.microsoft.com/office/powerpoint/2010/main" val="108830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49" name="タイトル 1"/>
          <p:cNvSpPr>
            <a:spLocks noGrp="1"/>
          </p:cNvSpPr>
          <p:nvPr>
            <p:ph type="title"/>
          </p:nvPr>
        </p:nvSpPr>
        <p:spPr/>
        <p:txBody>
          <a:bodyPr/>
          <a:lstStyle/>
          <a:p>
            <a:r>
              <a:rPr lang="ja-JP" altLang="en-US"/>
              <a:t>マスタ タイトルの書式設定</a:t>
            </a:r>
          </a:p>
        </p:txBody>
      </p:sp>
      <p:sp>
        <p:nvSpPr>
          <p:cNvPr id="1050" name="コンテンツ プレースホルダ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51" name="コンテンツ プレースホルダ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5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5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54" name="Rectangle 6"/>
          <p:cNvSpPr>
            <a:spLocks noGrp="1" noChangeArrowheads="1"/>
          </p:cNvSpPr>
          <p:nvPr>
            <p:ph type="sldNum" sz="quarter" idx="12"/>
          </p:nvPr>
        </p:nvSpPr>
        <p:spPr>
          <a:ln/>
        </p:spPr>
        <p:txBody>
          <a:bodyPr/>
          <a:lstStyle>
            <a:lvl1pPr>
              <a:defRPr/>
            </a:lvl1pPr>
          </a:lstStyle>
          <a:p>
            <a:pPr>
              <a:defRPr/>
            </a:pPr>
            <a:fld id="{CC4E72F8-01B1-CD4B-841E-DBCAD16660E9}" type="slidenum">
              <a:rPr lang="en-US" altLang="ja-JP"/>
              <a:pPr>
                <a:defRPr/>
              </a:pPr>
              <a:t>‹#›</a:t>
            </a:fld>
            <a:endParaRPr lang="en-US" altLang="ja-JP"/>
          </a:p>
        </p:txBody>
      </p:sp>
    </p:spTree>
    <p:extLst>
      <p:ext uri="{BB962C8B-B14F-4D97-AF65-F5344CB8AC3E}">
        <p14:creationId xmlns:p14="http://schemas.microsoft.com/office/powerpoint/2010/main" val="210831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056" name="タイトル 1"/>
          <p:cNvSpPr>
            <a:spLocks noGrp="1"/>
          </p:cNvSpPr>
          <p:nvPr>
            <p:ph type="title"/>
          </p:nvPr>
        </p:nvSpPr>
        <p:spPr/>
        <p:txBody>
          <a:bodyPr/>
          <a:lstStyle>
            <a:lvl1pPr>
              <a:defRPr/>
            </a:lvl1pPr>
          </a:lstStyle>
          <a:p>
            <a:r>
              <a:rPr lang="ja-JP" altLang="en-US"/>
              <a:t>マスタ タイトルの書式設定</a:t>
            </a:r>
          </a:p>
        </p:txBody>
      </p:sp>
      <p:sp>
        <p:nvSpPr>
          <p:cNvPr id="1057" name="テキスト プレースホルダ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1058" name="コンテンツ プレースホルダ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59" name="テキスト プレースホルダ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1060" name="コンテンツ プレースホルダ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61"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62"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63" name="Rectangle 6"/>
          <p:cNvSpPr>
            <a:spLocks noGrp="1" noChangeArrowheads="1"/>
          </p:cNvSpPr>
          <p:nvPr>
            <p:ph type="sldNum" sz="quarter" idx="12"/>
          </p:nvPr>
        </p:nvSpPr>
        <p:spPr>
          <a:ln/>
        </p:spPr>
        <p:txBody>
          <a:bodyPr/>
          <a:lstStyle>
            <a:lvl1pPr>
              <a:defRPr/>
            </a:lvl1pPr>
          </a:lstStyle>
          <a:p>
            <a:pPr>
              <a:defRPr/>
            </a:pPr>
            <a:fld id="{A7F1A67C-7716-D748-BE8C-0EE962E86ADB}" type="slidenum">
              <a:rPr lang="en-US" altLang="ja-JP"/>
              <a:pPr>
                <a:defRPr/>
              </a:pPr>
              <a:t>‹#›</a:t>
            </a:fld>
            <a:endParaRPr lang="en-US" altLang="ja-JP"/>
          </a:p>
        </p:txBody>
      </p:sp>
    </p:spTree>
    <p:extLst>
      <p:ext uri="{BB962C8B-B14F-4D97-AF65-F5344CB8AC3E}">
        <p14:creationId xmlns:p14="http://schemas.microsoft.com/office/powerpoint/2010/main" val="2247359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065" name="タイトル 1"/>
          <p:cNvSpPr>
            <a:spLocks noGrp="1"/>
          </p:cNvSpPr>
          <p:nvPr>
            <p:ph type="title"/>
          </p:nvPr>
        </p:nvSpPr>
        <p:spPr/>
        <p:txBody>
          <a:bodyPr/>
          <a:lstStyle/>
          <a:p>
            <a:r>
              <a:rPr lang="ja-JP" altLang="en-US"/>
              <a:t>マスタ タイトルの書式設定</a:t>
            </a:r>
          </a:p>
        </p:txBody>
      </p:sp>
      <p:sp>
        <p:nvSpPr>
          <p:cNvPr id="1066"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67"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68" name="Rectangle 6"/>
          <p:cNvSpPr>
            <a:spLocks noGrp="1" noChangeArrowheads="1"/>
          </p:cNvSpPr>
          <p:nvPr>
            <p:ph type="sldNum" sz="quarter" idx="12"/>
          </p:nvPr>
        </p:nvSpPr>
        <p:spPr>
          <a:ln/>
        </p:spPr>
        <p:txBody>
          <a:bodyPr/>
          <a:lstStyle>
            <a:lvl1pPr>
              <a:defRPr/>
            </a:lvl1pPr>
          </a:lstStyle>
          <a:p>
            <a:pPr>
              <a:defRPr/>
            </a:pPr>
            <a:fld id="{6B9B31F0-CE01-9F4C-A9FB-438E3C0B1E83}" type="slidenum">
              <a:rPr lang="en-US" altLang="ja-JP"/>
              <a:pPr>
                <a:defRPr/>
              </a:pPr>
              <a:t>‹#›</a:t>
            </a:fld>
            <a:endParaRPr lang="en-US" altLang="ja-JP"/>
          </a:p>
        </p:txBody>
      </p:sp>
    </p:spTree>
    <p:extLst>
      <p:ext uri="{BB962C8B-B14F-4D97-AF65-F5344CB8AC3E}">
        <p14:creationId xmlns:p14="http://schemas.microsoft.com/office/powerpoint/2010/main" val="2889753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070"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71"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72" name="Rectangle 6"/>
          <p:cNvSpPr>
            <a:spLocks noGrp="1" noChangeArrowheads="1"/>
          </p:cNvSpPr>
          <p:nvPr>
            <p:ph type="sldNum" sz="quarter" idx="12"/>
          </p:nvPr>
        </p:nvSpPr>
        <p:spPr>
          <a:ln/>
        </p:spPr>
        <p:txBody>
          <a:bodyPr/>
          <a:lstStyle>
            <a:lvl1pPr>
              <a:defRPr/>
            </a:lvl1pPr>
          </a:lstStyle>
          <a:p>
            <a:pPr>
              <a:defRPr/>
            </a:pPr>
            <a:fld id="{606D04AC-91BA-7546-9237-A41794F46514}" type="slidenum">
              <a:rPr lang="en-US" altLang="ja-JP"/>
              <a:pPr>
                <a:defRPr/>
              </a:pPr>
              <a:t>‹#›</a:t>
            </a:fld>
            <a:endParaRPr lang="en-US" altLang="ja-JP"/>
          </a:p>
        </p:txBody>
      </p:sp>
    </p:spTree>
    <p:extLst>
      <p:ext uri="{BB962C8B-B14F-4D97-AF65-F5344CB8AC3E}">
        <p14:creationId xmlns:p14="http://schemas.microsoft.com/office/powerpoint/2010/main" val="448333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0" name=""/>
        <p:cNvGrpSpPr/>
        <p:nvPr/>
      </p:nvGrpSpPr>
      <p:grpSpPr>
        <a:xfrm>
          <a:off x="0" y="0"/>
          <a:ext cx="0" cy="0"/>
          <a:chOff x="0" y="0"/>
          <a:chExt cx="0" cy="0"/>
        </a:xfrm>
      </p:grpSpPr>
      <p:sp>
        <p:nvSpPr>
          <p:cNvPr id="1074" name="タイトル 1"/>
          <p:cNvSpPr>
            <a:spLocks noGrp="1"/>
          </p:cNvSpPr>
          <p:nvPr>
            <p:ph type="title"/>
          </p:nvPr>
        </p:nvSpPr>
        <p:spPr>
          <a:xfrm>
            <a:off x="342900" y="393700"/>
            <a:ext cx="2255838" cy="1679575"/>
          </a:xfrm>
        </p:spPr>
        <p:txBody>
          <a:bodyPr anchor="b"/>
          <a:lstStyle>
            <a:lvl1pPr algn="l">
              <a:defRPr sz="2000" b="1"/>
            </a:lvl1pPr>
          </a:lstStyle>
          <a:p>
            <a:r>
              <a:rPr lang="ja-JP" altLang="en-US"/>
              <a:t>マスタ タイトルの書式設定</a:t>
            </a:r>
          </a:p>
        </p:txBody>
      </p:sp>
      <p:sp>
        <p:nvSpPr>
          <p:cNvPr id="1075" name="コンテンツ プレースホルダ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76" name="テキスト プレースホルダ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1077"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78"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79" name="Rectangle 6"/>
          <p:cNvSpPr>
            <a:spLocks noGrp="1" noChangeArrowheads="1"/>
          </p:cNvSpPr>
          <p:nvPr>
            <p:ph type="sldNum" sz="quarter" idx="12"/>
          </p:nvPr>
        </p:nvSpPr>
        <p:spPr>
          <a:ln/>
        </p:spPr>
        <p:txBody>
          <a:bodyPr/>
          <a:lstStyle>
            <a:lvl1pPr>
              <a:defRPr/>
            </a:lvl1pPr>
          </a:lstStyle>
          <a:p>
            <a:pPr>
              <a:defRPr/>
            </a:pPr>
            <a:fld id="{D61B56F5-B907-4444-9532-3CE75F4FA01F}" type="slidenum">
              <a:rPr lang="en-US" altLang="ja-JP"/>
              <a:pPr>
                <a:defRPr/>
              </a:pPr>
              <a:t>‹#›</a:t>
            </a:fld>
            <a:endParaRPr lang="en-US" altLang="ja-JP"/>
          </a:p>
        </p:txBody>
      </p:sp>
    </p:spTree>
    <p:extLst>
      <p:ext uri="{BB962C8B-B14F-4D97-AF65-F5344CB8AC3E}">
        <p14:creationId xmlns:p14="http://schemas.microsoft.com/office/powerpoint/2010/main" val="3888996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0" name=""/>
        <p:cNvGrpSpPr/>
        <p:nvPr/>
      </p:nvGrpSpPr>
      <p:grpSpPr>
        <a:xfrm>
          <a:off x="0" y="0"/>
          <a:ext cx="0" cy="0"/>
          <a:chOff x="0" y="0"/>
          <a:chExt cx="0" cy="0"/>
        </a:xfrm>
      </p:grpSpPr>
      <p:sp>
        <p:nvSpPr>
          <p:cNvPr id="1081" name="タイトル 1"/>
          <p:cNvSpPr>
            <a:spLocks noGrp="1"/>
          </p:cNvSpPr>
          <p:nvPr>
            <p:ph type="title"/>
          </p:nvPr>
        </p:nvSpPr>
        <p:spPr>
          <a:xfrm>
            <a:off x="1344613" y="6934200"/>
            <a:ext cx="4114800" cy="819150"/>
          </a:xfrm>
        </p:spPr>
        <p:txBody>
          <a:bodyPr anchor="b"/>
          <a:lstStyle>
            <a:lvl1pPr algn="l">
              <a:defRPr sz="2000" b="1"/>
            </a:lvl1pPr>
          </a:lstStyle>
          <a:p>
            <a:r>
              <a:rPr lang="ja-JP" altLang="en-US"/>
              <a:t>マスタ タイトルの書式設定</a:t>
            </a:r>
          </a:p>
        </p:txBody>
      </p:sp>
      <p:sp>
        <p:nvSpPr>
          <p:cNvPr id="1082" name="図プレースホルダ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1083" name="テキスト プレースホルダ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108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1085"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1086" name="Rectangle 6"/>
          <p:cNvSpPr>
            <a:spLocks noGrp="1" noChangeArrowheads="1"/>
          </p:cNvSpPr>
          <p:nvPr>
            <p:ph type="sldNum" sz="quarter" idx="12"/>
          </p:nvPr>
        </p:nvSpPr>
        <p:spPr>
          <a:ln/>
        </p:spPr>
        <p:txBody>
          <a:bodyPr/>
          <a:lstStyle>
            <a:lvl1pPr>
              <a:defRPr/>
            </a:lvl1pPr>
          </a:lstStyle>
          <a:p>
            <a:pPr>
              <a:defRPr/>
            </a:pPr>
            <a:fld id="{E6D60985-92B7-C84B-8798-A9009BE3DC4B}" type="slidenum">
              <a:rPr lang="en-US" altLang="ja-JP"/>
              <a:pPr>
                <a:defRPr/>
              </a:pPr>
              <a:t>‹#›</a:t>
            </a:fld>
            <a:endParaRPr lang="en-US" altLang="ja-JP"/>
          </a:p>
        </p:txBody>
      </p:sp>
    </p:spTree>
    <p:extLst>
      <p:ext uri="{BB962C8B-B14F-4D97-AF65-F5344CB8AC3E}">
        <p14:creationId xmlns:p14="http://schemas.microsoft.com/office/powerpoint/2010/main" val="20472204"/>
      </p:ext>
    </p:extLst>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0" name=""/>
        <p:cNvGrpSpPr/>
        <p:nvPr/>
      </p:nvGrpSpPr>
      <p:grpSpPr>
        <a:xfrm>
          <a:off x="0" y="0"/>
          <a:ext cx="0" cy="0"/>
          <a:chOff x="0" y="0"/>
          <a:chExt cx="0" cy="0"/>
        </a:xfrm>
      </p:grpSpPr>
      <p:sp>
        <p:nvSpPr>
          <p:cNvPr id="1025" name="Rectangle 2"/>
          <p:cNvSpPr>
            <a:spLocks noGrp="1" noChangeArrowheads="1"/>
          </p:cNvSpPr>
          <p:nvPr>
            <p:ph type="title"/>
          </p:nvPr>
        </p:nvSpPr>
        <p:spPr>
          <a:xfrm>
            <a:off x="342900" y="396875"/>
            <a:ext cx="6172200" cy="1651000"/>
          </a:xfrm>
          <a:prstGeom prst="rect">
            <a:avLst/>
          </a:prstGeom>
          <a:noFill/>
          <a:ln>
            <a:noFill/>
          </a:ln>
        </p:spPr>
        <p:txBody>
          <a:bodyPr vert="horz" wrap="square" lIns="91440" tIns="45720" rIns="91440" bIns="45720" numCol="1" anchor="ctr" anchorCtr="0" compatLnSpc="1">
            <a:prstTxWarp prst="textNoShape">
              <a:avLst/>
            </a:prstTxWarp>
          </a:bodyPr>
          <a:lstStyle/>
          <a:p>
            <a:pPr lvl="0"/>
            <a:r>
              <a:rPr lang="ja-JP" altLang="en-US"/>
              <a:t>マスタ</a:t>
            </a:r>
            <a:r>
              <a:rPr lang="en-US" altLang="ja-JP"/>
              <a:t> </a:t>
            </a:r>
            <a:r>
              <a:rPr lang="ja-JP" altLang="en-US"/>
              <a:t>タイトルの書式設定</a:t>
            </a:r>
          </a:p>
        </p:txBody>
      </p:sp>
      <p:sp>
        <p:nvSpPr>
          <p:cNvPr id="1026" name="Rectangle 3"/>
          <p:cNvSpPr>
            <a:spLocks noGrp="1" noChangeArrowheads="1"/>
          </p:cNvSpPr>
          <p:nvPr>
            <p:ph type="body" idx="1"/>
          </p:nvPr>
        </p:nvSpPr>
        <p:spPr>
          <a:xfrm>
            <a:off x="342900" y="2311400"/>
            <a:ext cx="6172200" cy="6537325"/>
          </a:xfrm>
          <a:prstGeom prst="rect">
            <a:avLst/>
          </a:prstGeom>
          <a:noFill/>
          <a:ln>
            <a:noFill/>
          </a:ln>
        </p:spPr>
        <p:txBody>
          <a:bodyPr vert="horz" wrap="square" lIns="91440" tIns="45720" rIns="91440" bIns="45720" numCol="1" anchor="t" anchorCtr="0" compatLnSpc="1">
            <a:prstTxWarp prst="textNoShape">
              <a:avLst/>
            </a:prstTxWarp>
          </a:bodyPr>
          <a:lstStyle/>
          <a:p>
            <a:pPr lvl="0"/>
            <a:r>
              <a:rPr lang="ja-JP" altLang="en-US"/>
              <a:t>マスタ</a:t>
            </a:r>
            <a:r>
              <a:rPr lang="en-US" altLang="ja-JP"/>
              <a:t> </a:t>
            </a:r>
            <a:r>
              <a:rPr lang="ja-JP" altLang="en-US"/>
              <a:t>テキストの書式設定</a:t>
            </a:r>
            <a:endParaRPr lang="en-US" altLang="ja-JP"/>
          </a:p>
          <a:p>
            <a:pPr lvl="1"/>
            <a:r>
              <a:rPr lang="ja-JP" altLang="en-US"/>
              <a:t>第</a:t>
            </a:r>
            <a:r>
              <a:rPr lang="en-US" altLang="ja-JP"/>
              <a:t> 2 </a:t>
            </a:r>
            <a:r>
              <a:rPr lang="ja-JP" altLang="en-US"/>
              <a:t>レベル</a:t>
            </a:r>
            <a:endParaRPr lang="en-US" altLang="ja-JP"/>
          </a:p>
          <a:p>
            <a:pPr lvl="2"/>
            <a:r>
              <a:rPr lang="ja-JP" altLang="en-US"/>
              <a:t>第</a:t>
            </a:r>
            <a:r>
              <a:rPr lang="en-US" altLang="ja-JP"/>
              <a:t> 3 </a:t>
            </a:r>
            <a:r>
              <a:rPr lang="ja-JP" altLang="en-US"/>
              <a:t>レベル</a:t>
            </a:r>
            <a:endParaRPr lang="en-US" altLang="ja-JP"/>
          </a:p>
          <a:p>
            <a:pPr lvl="3"/>
            <a:r>
              <a:rPr lang="ja-JP" altLang="en-US"/>
              <a:t>第</a:t>
            </a:r>
            <a:r>
              <a:rPr lang="en-US" altLang="ja-JP"/>
              <a:t> 4 </a:t>
            </a:r>
            <a:r>
              <a:rPr lang="ja-JP" altLang="en-US"/>
              <a:t>レベル</a:t>
            </a:r>
            <a:endParaRPr lang="en-US" altLang="ja-JP"/>
          </a:p>
          <a:p>
            <a:pPr lvl="4"/>
            <a:r>
              <a:rPr lang="ja-JP" altLang="en-US"/>
              <a:t>第</a:t>
            </a:r>
            <a:r>
              <a:rPr lang="en-US" altLang="ja-JP"/>
              <a:t> 5 </a:t>
            </a:r>
            <a:r>
              <a:rPr lang="ja-JP" altLang="en-US"/>
              <a:t>レベル</a:t>
            </a:r>
          </a:p>
        </p:txBody>
      </p:sp>
      <p:sp>
        <p:nvSpPr>
          <p:cNvPr id="1027" name="Rectangle 4"/>
          <p:cNvSpPr>
            <a:spLocks noGrp="1" noChangeArrowheads="1"/>
          </p:cNvSpPr>
          <p:nvPr>
            <p:ph type="dt" sz="half" idx="2"/>
          </p:nvPr>
        </p:nvSpPr>
        <p:spPr>
          <a:xfrm>
            <a:off x="342900" y="9020175"/>
            <a:ext cx="1600200" cy="68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109" charset="0"/>
                <a:ea typeface="ＭＳ Ｐゴシック" pitchFamily="-109" charset="-128"/>
                <a:cs typeface="ＭＳ Ｐゴシック" pitchFamily="-109" charset="-128"/>
              </a:defRPr>
            </a:lvl1pPr>
          </a:lstStyle>
          <a:p>
            <a:pPr>
              <a:defRPr/>
            </a:pPr>
            <a:endParaRPr lang="en-US" altLang="ja-JP"/>
          </a:p>
        </p:txBody>
      </p:sp>
      <p:sp>
        <p:nvSpPr>
          <p:cNvPr id="1028" name="Rectangle 5"/>
          <p:cNvSpPr>
            <a:spLocks noGrp="1" noChangeArrowheads="1"/>
          </p:cNvSpPr>
          <p:nvPr>
            <p:ph type="ftr" sz="quarter" idx="3"/>
          </p:nvPr>
        </p:nvSpPr>
        <p:spPr>
          <a:xfrm>
            <a:off x="2343150" y="9020175"/>
            <a:ext cx="2171700" cy="68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109" charset="0"/>
                <a:ea typeface="ＭＳ Ｐゴシック" pitchFamily="-109" charset="-128"/>
                <a:cs typeface="ＭＳ Ｐゴシック" pitchFamily="-109" charset="-128"/>
              </a:defRPr>
            </a:lvl1pPr>
          </a:lstStyle>
          <a:p>
            <a:pPr>
              <a:defRPr/>
            </a:pPr>
            <a:endParaRPr lang="en-US" altLang="ja-JP"/>
          </a:p>
        </p:txBody>
      </p:sp>
      <p:sp>
        <p:nvSpPr>
          <p:cNvPr id="1029" name="Rectangle 6"/>
          <p:cNvSpPr>
            <a:spLocks noGrp="1" noChangeArrowheads="1"/>
          </p:cNvSpPr>
          <p:nvPr>
            <p:ph type="sldNum" sz="quarter" idx="4"/>
          </p:nvPr>
        </p:nvSpPr>
        <p:spPr>
          <a:xfrm>
            <a:off x="4914900" y="9020175"/>
            <a:ext cx="1600200" cy="68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77EABB8A-5DF1-5D42-97DF-1D1332C23DB1}"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2pPr>
      <a:lvl3pPr algn="ctr" rtl="0" eaLnBrk="0" fontAlgn="base" hangingPunct="0">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3pPr>
      <a:lvl4pPr algn="ctr" rtl="0" eaLnBrk="0" fontAlgn="base" hangingPunct="0">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4pPr>
      <a:lvl5pPr algn="ctr" rtl="0" eaLnBrk="0" fontAlgn="base" hangingPunct="0">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5pPr>
      <a:lvl6pPr marL="457200" algn="ctr" rtl="0" fontAlgn="base">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6pPr>
      <a:lvl7pPr marL="914400" algn="ctr" rtl="0" fontAlgn="base">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7pPr>
      <a:lvl8pPr marL="1371600" algn="ctr" rtl="0" fontAlgn="base">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8pPr>
      <a:lvl9pPr marL="1828800" algn="ctr" rtl="0" fontAlgn="base">
        <a:spcBef>
          <a:spcPct val="0"/>
        </a:spcBef>
        <a:spcAft>
          <a:spcPct val="0"/>
        </a:spcAft>
        <a:defRPr kumimoji="1" sz="4400">
          <a:solidFill>
            <a:schemeClr val="tx2"/>
          </a:solidFill>
          <a:latin typeface="Arial" pitchFamily="-109" charset="0"/>
          <a:ea typeface="ＭＳ Ｐゴシック" pitchFamily="-109" charset="-128"/>
          <a:cs typeface="ＭＳ Ｐゴシック" pitchFamily="-109"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png" /><Relationship Id="rId3" Type="http://schemas.openxmlformats.org/officeDocument/2006/relationships/slideLayout" Target="../slideLayouts/slideLayout1.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Relationships xmlns="http://schemas.openxmlformats.org/package/2006/relationships"><Relationship Id="rId1" Type="http://schemas.openxmlformats.org/officeDocument/2006/relationships/oleObject" Target="../embeddings/oleObject1.bin" /><Relationship Id="rId2" Type="http://schemas.openxmlformats.org/officeDocument/2006/relationships/image" Target="../media/image3.emf" /><Relationship Id="rId3" Type="http://schemas.openxmlformats.org/officeDocument/2006/relationships/image" Target="../media/image4.png" /><Relationship Id="rId4" Type="http://schemas.openxmlformats.org/officeDocument/2006/relationships/image" Target="../media/image5.png" /><Relationship Id="rId5" Type="http://schemas.openxmlformats.org/officeDocument/2006/relationships/image" Target="../media/image6.png" /><Relationship Id="rId6" Type="http://schemas.openxmlformats.org/officeDocument/2006/relationships/image" Target="../media/image7.png" /><Relationship Id="rId7" Type="http://schemas.openxmlformats.org/officeDocument/2006/relationships/image" Target="../media/image8.png" /><Relationship Id="rId8" Type="http://schemas.openxmlformats.org/officeDocument/2006/relationships/vmlDrawing" Target="../drawings/vmlDrawing1.vml" /><Relationship Id="rId9" Type="http://schemas.openxmlformats.org/officeDocument/2006/relationships/slideLayout" Target="../slideLayouts/slideLayout1.xml" /></Relationships>
</file>

<file path=ppt/slides/_rels/slide9.xml.rels><?xml version="1.0" encoding="UTF-8"?><Relationships xmlns="http://schemas.openxmlformats.org/package/2006/relationships"><Relationship Id="rId1" Type="http://schemas.openxmlformats.org/officeDocument/2006/relationships/image" Target="../media/image9.png" /><Relationship Id="rId2" Type="http://schemas.openxmlformats.org/officeDocument/2006/relationships/image" Target="../media/image10.png" /><Relationship Id="rId3" Type="http://schemas.openxmlformats.org/officeDocument/2006/relationships/hyperlink" Target="NULL" TargetMode="External" /><Relationship Id="rId4"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0" name=""/>
        <p:cNvGrpSpPr/>
        <p:nvPr/>
      </p:nvGrpSpPr>
      <p:grpSpPr>
        <a:xfrm>
          <a:off x="0" y="0"/>
          <a:ext cx="0" cy="0"/>
          <a:chOff x="0" y="0"/>
          <a:chExt cx="0" cy="0"/>
        </a:xfrm>
      </p:grpSpPr>
      <p:sp>
        <p:nvSpPr>
          <p:cNvPr id="1111" name="Rectangle 2"/>
          <p:cNvSpPr>
            <a:spLocks noChangeArrowheads="1"/>
          </p:cNvSpPr>
          <p:nvPr/>
        </p:nvSpPr>
        <p:spPr>
          <a:xfrm>
            <a:off x="0" y="0"/>
            <a:ext cx="6858000" cy="560388"/>
          </a:xfrm>
          <a:prstGeom prst="rect">
            <a:avLst/>
          </a:prstGeom>
          <a:solidFill>
            <a:schemeClr val="bg2"/>
          </a:solidFill>
          <a:ln w="9525">
            <a:noFill/>
            <a:miter lim="800000"/>
            <a:headEnd/>
            <a:tailEnd/>
          </a:ln>
          <a:effectLst/>
        </p:spPr>
        <p:txBody>
          <a:bodyPr wrap="none" lIns="234000" anchor="ctr"/>
          <a:lstStyle/>
          <a:p>
            <a:pPr>
              <a:defRPr/>
            </a:pPr>
            <a:r>
              <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出展申込書　Ａ：基本データ</a:t>
            </a:r>
          </a:p>
        </p:txBody>
      </p:sp>
      <p:sp>
        <p:nvSpPr>
          <p:cNvPr id="1112"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dirty="0">
                <a:solidFill>
                  <a:schemeClr val="bg2"/>
                </a:solidFill>
                <a:latin typeface="Meiryo UI" panose="020B0604030504040204" pitchFamily="50" charset="-128"/>
                <a:ea typeface="Meiryo UI" panose="020B0604030504040204" pitchFamily="50" charset="-128"/>
                <a:cs typeface="ＤＦＰ平成ゴシック体W9" charset="0"/>
              </a:rPr>
              <a:t>書式１</a:t>
            </a:r>
            <a:r>
              <a:rPr lang="en-US" altLang="ja-JP" sz="1400" dirty="0">
                <a:solidFill>
                  <a:schemeClr val="bg2"/>
                </a:solidFill>
                <a:latin typeface="Meiryo UI" panose="020B0604030504040204" pitchFamily="50" charset="-128"/>
                <a:ea typeface="Meiryo UI" panose="020B0604030504040204" pitchFamily="50" charset="-128"/>
                <a:cs typeface="ＤＦＰ平成ゴシック体W9" charset="0"/>
              </a:rPr>
              <a:t>A</a:t>
            </a:r>
            <a:endParaRPr lang="ja-JP" altLang="en-US" sz="1400" dirty="0">
              <a:solidFill>
                <a:schemeClr val="bg2"/>
              </a:solidFill>
              <a:latin typeface="Meiryo UI" panose="020B0604030504040204" pitchFamily="50" charset="-128"/>
              <a:ea typeface="Meiryo UI" panose="020B0604030504040204" pitchFamily="50" charset="-128"/>
              <a:cs typeface="ＤＦＰ平成ゴシック体W9" charset="0"/>
            </a:endParaRPr>
          </a:p>
        </p:txBody>
      </p:sp>
      <p:graphicFrame>
        <p:nvGraphicFramePr>
          <p:cNvPr id="1113" name="Group 358"/>
          <p:cNvGraphicFramePr>
            <a:graphicFrameLocks noGrp="1"/>
          </p:cNvGraphicFramePr>
          <p:nvPr>
            <p:extLst>
              <p:ext uri="{D42A27DB-BD31-4B8C-83A1-F6EECF244321}">
                <p14:modId xmlns:p14="http://schemas.microsoft.com/office/powerpoint/2010/main" val="895501959"/>
              </p:ext>
            </p:extLst>
          </p:nvPr>
        </p:nvGraphicFramePr>
        <p:xfrm>
          <a:off x="187325" y="862013"/>
          <a:ext cx="6520179" cy="1226400"/>
        </p:xfrm>
        <a:graphic>
          <a:graphicData uri="http://schemas.openxmlformats.org/drawingml/2006/table">
            <a:tbl>
              <a:tblPr/>
              <a:tblGrid>
                <a:gridCol w="1424993">
                  <a:extLst>
                    <a:ext uri="{9D8B030D-6E8A-4147-A177-3AD203B41FA5}"/>
                  </a:extLst>
                </a:gridCol>
                <a:gridCol w="2293073">
                  <a:extLst>
                    <a:ext uri="{9D8B030D-6E8A-4147-A177-3AD203B41FA5}"/>
                  </a:extLst>
                </a:gridCol>
                <a:gridCol w="2802113">
                  <a:extLst>
                    <a:ext uri="{9D8B030D-6E8A-4147-A177-3AD203B41FA5}"/>
                  </a:extLst>
                </a:gridCol>
              </a:tblGrid>
              <a:tr h="1889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自治体名</a:t>
                      </a: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住所（連絡先）</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90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代表者名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extLst>
                  <a:ext uri="{0D108BD9-81ED-4DB2-BD59-A6C34878D82A}"/>
                </a:extLst>
              </a:tr>
              <a:tr h="1889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担当者名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TEL</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　（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905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担当部署</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FAX</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809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当日立会担当者名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　連絡先（携帯など）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extLst>
                  <a:ext uri="{0D108BD9-81ED-4DB2-BD59-A6C34878D82A}"/>
                </a:extLst>
              </a:tr>
            </a:tbl>
          </a:graphicData>
        </a:graphic>
      </p:graphicFrame>
      <p:graphicFrame>
        <p:nvGraphicFramePr>
          <p:cNvPr id="1114" name="Group 359"/>
          <p:cNvGraphicFramePr>
            <a:graphicFrameLocks noGrp="1"/>
          </p:cNvGraphicFramePr>
          <p:nvPr>
            <p:extLst>
              <p:ext uri="{D42A27DB-BD31-4B8C-83A1-F6EECF244321}">
                <p14:modId xmlns:p14="http://schemas.microsoft.com/office/powerpoint/2010/main" val="3787840491"/>
              </p:ext>
            </p:extLst>
          </p:nvPr>
        </p:nvGraphicFramePr>
        <p:xfrm>
          <a:off x="187325" y="2125663"/>
          <a:ext cx="6520179" cy="1294495"/>
        </p:xfrm>
        <a:graphic>
          <a:graphicData uri="http://schemas.openxmlformats.org/drawingml/2006/table">
            <a:tbl>
              <a:tblPr/>
              <a:tblGrid>
                <a:gridCol w="1429780"/>
                <a:gridCol w="2269137"/>
                <a:gridCol w="2821262"/>
              </a:tblGrid>
              <a:tr h="14605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出展団体名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住所（連絡先）</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133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代表者名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extLst>
                  <a:ext uri="{0D108BD9-81ED-4DB2-BD59-A6C34878D82A}"/>
                </a:extLst>
              </a:tr>
              <a:tr h="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担当者名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TEL</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　（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担当部署</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FAX</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　（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809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当日担当者</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　連絡先（携帯など）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extLst>
                  <a:ext uri="{0D108BD9-81ED-4DB2-BD59-A6C34878D82A}"/>
                </a:extLst>
              </a:tr>
            </a:tbl>
          </a:graphicData>
        </a:graphic>
      </p:graphicFrame>
      <p:sp>
        <p:nvSpPr>
          <p:cNvPr id="1115" name="Text Box 74"/>
          <p:cNvSpPr txBox="1">
            <a:spLocks noChangeArrowheads="1"/>
          </p:cNvSpPr>
          <p:nvPr/>
        </p:nvSpPr>
        <p:spPr>
          <a:xfrm>
            <a:off x="92075" y="566018"/>
            <a:ext cx="1755775" cy="274637"/>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申込者情報</a:t>
            </a:r>
          </a:p>
        </p:txBody>
      </p:sp>
      <p:graphicFrame>
        <p:nvGraphicFramePr>
          <p:cNvPr id="1116" name="Group 367"/>
          <p:cNvGraphicFramePr>
            <a:graphicFrameLocks noGrp="1"/>
          </p:cNvGraphicFramePr>
          <p:nvPr>
            <p:extLst>
              <p:ext uri="{D42A27DB-BD31-4B8C-83A1-F6EECF244321}">
                <p14:modId xmlns:p14="http://schemas.microsoft.com/office/powerpoint/2010/main" val="3654259663"/>
              </p:ext>
            </p:extLst>
          </p:nvPr>
        </p:nvGraphicFramePr>
        <p:xfrm>
          <a:off x="187325" y="5613826"/>
          <a:ext cx="6520179" cy="3812653"/>
        </p:xfrm>
        <a:graphic>
          <a:graphicData uri="http://schemas.openxmlformats.org/drawingml/2006/table">
            <a:tbl>
              <a:tblPr/>
              <a:tblGrid>
                <a:gridCol w="1419225">
                  <a:extLst>
                    <a:ext uri="{9D8B030D-6E8A-4147-A177-3AD203B41FA5}"/>
                  </a:extLst>
                </a:gridCol>
                <a:gridCol w="1108525">
                  <a:extLst>
                    <a:ext uri="{9D8B030D-6E8A-4147-A177-3AD203B41FA5}"/>
                  </a:extLst>
                </a:gridCol>
                <a:gridCol w="899980">
                  <a:extLst>
                    <a:ext uri="{9D8B030D-6E8A-4147-A177-3AD203B41FA5}"/>
                  </a:extLst>
                </a:gridCol>
                <a:gridCol w="3092449">
                  <a:extLst>
                    <a:ext uri="{9D8B030D-6E8A-4147-A177-3AD203B41FA5}"/>
                  </a:extLst>
                </a:gridCol>
              </a:tblGrid>
              <a:tr h="3286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申込ブース数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3">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　　　　　　　　　　）ブース</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１ブースの大きさ＝</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3,600×2,700</a:t>
                      </a: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extLst>
              </a:tr>
              <a:tr h="433388">
                <a:tc rowSpan="3">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看板について</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ロゴ看板</a:t>
                      </a:r>
                      <a:r>
                        <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en-US" altLang="ja-JP" sz="900" b="0"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ＭＳ Ｐゴシック" charset="0"/>
                        </a:rPr>
                        <a:t>16,500-</a:t>
                      </a:r>
                      <a:endPar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ロゴ看板を希望される</a:t>
                      </a:r>
                      <a:endPar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　</a:t>
                      </a:r>
                      <a:r>
                        <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 </a:t>
                      </a:r>
                      <a:r>
                        <a:rPr kumimoji="1" lang="ja-JP" altLang="en-US"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場合は、「</a:t>
                      </a:r>
                      <a:r>
                        <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.ai</a:t>
                      </a:r>
                      <a:r>
                        <a:rPr kumimoji="1" lang="ja-JP" altLang="en-US"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」データを</a:t>
                      </a:r>
                      <a:endPar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　</a:t>
                      </a:r>
                      <a:r>
                        <a:rPr kumimoji="1" lang="en-US" altLang="ja-JP"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 </a:t>
                      </a:r>
                      <a:r>
                        <a:rPr kumimoji="1" lang="ja-JP" altLang="en-US" sz="9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ご準備下さい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看板原稿</a:t>
                      </a:r>
                      <a:b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b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（文言）</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extLst>
                  <a:ext uri="{0D108BD9-81ED-4DB2-BD59-A6C34878D82A}"/>
                </a:extLst>
              </a:tr>
              <a:tr h="213360">
                <a:tc vMerge="1">
                  <a:txBody>
                    <a:bodyPr/>
                    <a:lstStyle/>
                    <a:p>
                      <a:endParaRPr kumimoji="1" lang="ja-JP" altLang="en-US"/>
                    </a:p>
                  </a:txBody>
                  <a:tcPr/>
                </a:tc>
                <a:tc row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書体とカラー</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書体選択　</a:t>
                      </a:r>
                    </a:p>
                  </a:txBody>
                  <a:tcPr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・角ゴシック　　　・丸ゴシック　　　・ロゴ看板</a:t>
                      </a:r>
                    </a:p>
                  </a:txBody>
                  <a:tcPr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bg1"/>
                    </a:solidFill>
                  </a:tcPr>
                </a:tc>
                <a:extLst>
                  <a:ext uri="{0D108BD9-81ED-4DB2-BD59-A6C34878D82A}"/>
                </a:extLst>
              </a:tr>
              <a:tr h="213360">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カラー選択</a:t>
                      </a:r>
                    </a:p>
                  </a:txBody>
                  <a:tcPr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黒　　　</a:t>
                      </a:r>
                      <a:r>
                        <a:rPr kumimoji="1" lang="en-US" altLang="ja-JP" sz="8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赤　　　</a:t>
                      </a:r>
                      <a:r>
                        <a:rPr kumimoji="1" lang="en-US" altLang="ja-JP" sz="800" b="0" i="0" u="none" strike="noStrike" cap="none" normalizeH="0" baseline="0" dirty="0">
                          <a:ln>
                            <a:noFill/>
                          </a:ln>
                          <a:solidFill>
                            <a:srgbClr val="006600"/>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ＭＳ Ｐゴシック" charset="0"/>
                        </a:rPr>
                        <a:t>緑</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800" b="0" i="0" u="none" strike="noStrike" cap="none" normalizeH="0" baseline="0" dirty="0">
                          <a:ln>
                            <a:noFill/>
                          </a:ln>
                          <a:solidFill>
                            <a:srgbClr val="0033CC"/>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ＭＳ Ｐゴシック" charset="0"/>
                        </a:rPr>
                        <a:t>青</a:t>
                      </a:r>
                    </a:p>
                  </a:txBody>
                  <a:tcPr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4384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電気工事について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・希望する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・希望しない</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希望する場合、設備申込書［書式２］を提出</a:t>
                      </a:r>
                    </a:p>
                  </a:txBody>
                  <a:tcPr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43840">
                <a:tc rowSpan="4">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火気類について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・使用する</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・使用しない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→使用する場合、火気の種類をご記入ください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extLst>
              </a:tr>
              <a:tr h="243840">
                <a:tc vMerge="1">
                  <a:txBody>
                    <a:bodyPr/>
                    <a:lstStyle/>
                    <a:p>
                      <a:endParaRPr kumimoji="1" lang="ja-JP" altLang="en-US"/>
                    </a:p>
                  </a:txBody>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使用する → 炭火を使用</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noFill/>
                  </a:tcPr>
                </a:tc>
                <a:extLst>
                  <a:ext uri="{0D108BD9-81ED-4DB2-BD59-A6C34878D82A}"/>
                </a:extLst>
              </a:tr>
              <a:tr h="243840">
                <a:tc vMerge="1">
                  <a:txBody>
                    <a:bodyPr/>
                    <a:lstStyle/>
                    <a:p>
                      <a:endParaRPr kumimoji="1" lang="ja-JP" altLang="en-US"/>
                    </a:p>
                  </a:txBody>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使用する → ガスを持込む</a:t>
                      </a: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kg</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］ボンベ</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］本</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※1</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本あたり</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8</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㎏まで</a:t>
                      </a: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rgbClr val="000000"/>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a:noFill/>
                    </a:lnTlToBr>
                    <a:lnBlToTr>
                      <a:noFill/>
                    </a:lnBlToTr>
                    <a:solidFill>
                      <a:schemeClr val="bg1"/>
                    </a:solidFill>
                  </a:tcPr>
                </a:tc>
                <a:extLst>
                  <a:ext uri="{0D108BD9-81ED-4DB2-BD59-A6C34878D82A}"/>
                </a:extLst>
              </a:tr>
              <a:tr h="243840">
                <a:tc vMerge="1">
                  <a:txBody>
                    <a:bodyPr/>
                    <a:lstStyle/>
                    <a:p>
                      <a:endParaRPr kumimoji="1" lang="ja-JP" altLang="en-US"/>
                    </a:p>
                  </a:txBody>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使用する → ガスを業者に依頼する</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kg</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］ボンベ</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］本</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※1</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本あたり</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8</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㎏まで</a:t>
                      </a: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4384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水道について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・共同水道使用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・必要ない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ブースへの引込みは、原則実施できません</a:t>
                      </a:r>
                      <a:endPar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AEAEA"/>
                    </a:solidFill>
                  </a:tcPr>
                </a:tc>
                <a:extLst>
                  <a:ext uri="{0D108BD9-81ED-4DB2-BD59-A6C34878D82A}"/>
                </a:extLst>
              </a:tr>
              <a:tr h="24384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有料備品について</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・必要　　　　　　　  ・必要ない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必要な場合、備品申込書［書式３］を提出</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extLst>
                  <a:ext uri="{0D108BD9-81ED-4DB2-BD59-A6C34878D82A}"/>
                </a:extLst>
              </a:tr>
              <a:tr h="26257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飲食品の取扱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・取扱あり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・取扱なし</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取扱ありの場合、飲食品取扱届［書式４</a:t>
                      </a: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B</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］を提出</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extLst>
                  <a:ext uri="{0D108BD9-81ED-4DB2-BD59-A6C34878D82A}"/>
                </a:extLst>
              </a:tr>
              <a:tr h="39624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酒類の取扱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・取扱あり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・取扱なし</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取扱ありの場合、酒類取扱届について［書式５］</a:t>
                      </a:r>
                      <a:endPar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を提出／アルコール類の製造・販売企業のみ</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extLst>
                  <a:ext uri="{0D108BD9-81ED-4DB2-BD59-A6C34878D82A}"/>
                </a:extLst>
              </a:tr>
              <a:tr h="24384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d</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払いの実施について</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・実施する　　　　　・実施しない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→実施する場合［</a:t>
                      </a:r>
                      <a: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d</a:t>
                      </a: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払い決済確認書］を提出</a:t>
                      </a:r>
                      <a:endPar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extLst>
              </a:tr>
            </a:tbl>
          </a:graphicData>
        </a:graphic>
      </p:graphicFrame>
      <p:sp>
        <p:nvSpPr>
          <p:cNvPr id="1117" name="テキスト ボックス 5"/>
          <p:cNvSpPr txBox="1">
            <a:spLocks noChangeArrowheads="1"/>
          </p:cNvSpPr>
          <p:nvPr/>
        </p:nvSpPr>
        <p:spPr>
          <a:xfrm>
            <a:off x="4520282" y="541093"/>
            <a:ext cx="2291012" cy="246221"/>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000" dirty="0">
                <a:solidFill>
                  <a:srgbClr val="FF0000"/>
                </a:solidFill>
                <a:latin typeface="Meiryo UI" panose="020B0604030504040204" pitchFamily="50" charset="-128"/>
                <a:ea typeface="Meiryo UI" panose="020B0604030504040204" pitchFamily="50" charset="-128"/>
                <a:cs typeface="ＤＦＰ平成ゴシック体W9" charset="0"/>
              </a:rPr>
              <a:t>※</a:t>
            </a:r>
            <a:r>
              <a:rPr lang="ja-JP" altLang="en-US" sz="1000" dirty="0">
                <a:solidFill>
                  <a:srgbClr val="FF0000"/>
                </a:solidFill>
                <a:latin typeface="Meiryo UI" panose="020B0604030504040204" pitchFamily="50" charset="-128"/>
                <a:ea typeface="Meiryo UI" panose="020B0604030504040204" pitchFamily="50" charset="-128"/>
                <a:cs typeface="ＤＦＰ平成ゴシック体W9" charset="0"/>
              </a:rPr>
              <a:t>［書式１Ｂ］と２枚１セットとなります</a:t>
            </a:r>
          </a:p>
        </p:txBody>
      </p:sp>
      <p:sp>
        <p:nvSpPr>
          <p:cNvPr id="1118" name="テキスト ボックス 12"/>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dirty="0">
              <a:latin typeface="Meiryo UI" panose="020B0604030504040204" pitchFamily="50" charset="-128"/>
              <a:ea typeface="Meiryo UI" panose="020B0604030504040204" pitchFamily="50" charset="-128"/>
              <a:cs typeface="ＤＦＰ平成ゴシック体W9" charset="0"/>
            </a:endParaRPr>
          </a:p>
        </p:txBody>
      </p:sp>
      <p:graphicFrame>
        <p:nvGraphicFramePr>
          <p:cNvPr id="1119" name="Group 357"/>
          <p:cNvGraphicFramePr>
            <a:graphicFrameLocks noGrp="1"/>
          </p:cNvGraphicFramePr>
          <p:nvPr>
            <p:extLst>
              <p:ext uri="{D42A27DB-BD31-4B8C-83A1-F6EECF244321}">
                <p14:modId xmlns:p14="http://schemas.microsoft.com/office/powerpoint/2010/main" val="1500943703"/>
              </p:ext>
            </p:extLst>
          </p:nvPr>
        </p:nvGraphicFramePr>
        <p:xfrm>
          <a:off x="187325" y="3919780"/>
          <a:ext cx="6520179" cy="1346968"/>
        </p:xfrm>
        <a:graphic>
          <a:graphicData uri="http://schemas.openxmlformats.org/drawingml/2006/table">
            <a:tbl>
              <a:tblPr/>
              <a:tblGrid>
                <a:gridCol w="1429780">
                  <a:extLst>
                    <a:ext uri="{9D8B030D-6E8A-4147-A177-3AD203B41FA5}"/>
                  </a:extLst>
                </a:gridCol>
                <a:gridCol w="1579779">
                  <a:extLst>
                    <a:ext uri="{9D8B030D-6E8A-4147-A177-3AD203B41FA5}"/>
                  </a:extLst>
                </a:gridCol>
                <a:gridCol w="3510620">
                  <a:extLst>
                    <a:ext uri="{9D8B030D-6E8A-4147-A177-3AD203B41FA5}"/>
                  </a:extLst>
                </a:gridCol>
              </a:tblGrid>
              <a:tr h="33536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加工品販売品目</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事前に加工された食品を持ち込み、そのまま販売すること</a:t>
                      </a:r>
                    </a:p>
                  </a:txBody>
                  <a:tcPr marT="45731" marB="45731"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3536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実演調理販売品目</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当日会場にて加熱などの手を加えて実演調理販売すること</a:t>
                      </a:r>
                    </a:p>
                  </a:txBody>
                  <a:tcPr marT="45731" marB="45731"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3536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一次産品販売品目</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野菜・魚介類などをそのまま販売すること</a:t>
                      </a:r>
                    </a:p>
                  </a:txBody>
                  <a:tcPr marT="45731" marB="45731"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3536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展示・</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PR</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の内容</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飲食を伴わない、民芸品の販売や展示・体験・</a:t>
                      </a: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PR</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を行うこと</a:t>
                      </a:r>
                    </a:p>
                  </a:txBody>
                  <a:tcPr marT="45731" marB="45731" anchor="ctr" horzOverflow="overflow">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sp>
        <p:nvSpPr>
          <p:cNvPr id="1120" name="Text Box 139"/>
          <p:cNvSpPr txBox="1">
            <a:spLocks noChangeArrowheads="1"/>
          </p:cNvSpPr>
          <p:nvPr/>
        </p:nvSpPr>
        <p:spPr>
          <a:xfrm>
            <a:off x="92075" y="3537106"/>
            <a:ext cx="6486525" cy="400110"/>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出展内容</a:t>
            </a:r>
            <a:r>
              <a:rPr lang="ja-JP" altLang="en-US" sz="800" dirty="0">
                <a:latin typeface="Meiryo UI" panose="020B0604030504040204" pitchFamily="50" charset="-128"/>
                <a:ea typeface="Meiryo UI" panose="020B0604030504040204" pitchFamily="50" charset="-128"/>
                <a:cs typeface="ＤＦＰ平成ゴシック体W9" charset="0"/>
              </a:rPr>
              <a:t>（下記に該当する販売内容を書き込んでください）</a:t>
            </a:r>
            <a:r>
              <a:rPr lang="en-US" altLang="ja-JP" sz="800" dirty="0">
                <a:latin typeface="Meiryo UI" panose="020B0604030504040204" pitchFamily="50" charset="-128"/>
                <a:ea typeface="Meiryo UI" panose="020B0604030504040204" pitchFamily="50" charset="-128"/>
                <a:cs typeface="ＤＦＰ平成ゴシック体W9" charset="0"/>
              </a:rPr>
              <a:t>※</a:t>
            </a:r>
            <a:r>
              <a:rPr lang="ja-JP" altLang="en-US" sz="800" dirty="0">
                <a:latin typeface="Meiryo UI" panose="020B0604030504040204" pitchFamily="50" charset="-128"/>
                <a:ea typeface="Meiryo UI" panose="020B0604030504040204" pitchFamily="50" charset="-128"/>
                <a:cs typeface="ＤＦＰ平成ゴシック体W9" charset="0"/>
              </a:rPr>
              <a:t>飲食品の販売を行う場合は、なるべく県内の食材を使用して下さい</a:t>
            </a:r>
            <a:br>
              <a:rPr lang="en-US" altLang="ja-JP" sz="800" dirty="0">
                <a:latin typeface="Meiryo UI" panose="020B0604030504040204" pitchFamily="50" charset="-128"/>
                <a:ea typeface="Meiryo UI" panose="020B0604030504040204" pitchFamily="50" charset="-128"/>
                <a:cs typeface="ＤＦＰ平成ゴシック体W9" charset="0"/>
              </a:rPr>
            </a:br>
            <a:r>
              <a:rPr lang="en-US" altLang="ja-JP" sz="800" dirty="0">
                <a:latin typeface="Meiryo UI" panose="020B0604030504040204" pitchFamily="50" charset="-128"/>
                <a:ea typeface="Meiryo UI" panose="020B0604030504040204" pitchFamily="50" charset="-128"/>
                <a:cs typeface="ＤＦＰ平成ゴシック体W9" charset="0"/>
              </a:rPr>
              <a:t>			</a:t>
            </a:r>
            <a:r>
              <a:rPr lang="ja-JP" altLang="en-US" sz="800">
                <a:latin typeface="Meiryo UI" panose="020B0604030504040204" pitchFamily="50" charset="-128"/>
                <a:ea typeface="Meiryo UI" panose="020B0604030504040204" pitchFamily="50" charset="-128"/>
                <a:cs typeface="ＤＦＰ平成ゴシック体W9" charset="0"/>
              </a:rPr>
              <a:t>　　</a:t>
            </a:r>
            <a:r>
              <a:rPr lang="en-US" altLang="ja-JP" sz="800" b="1">
                <a:solidFill>
                  <a:srgbClr val="FF0000"/>
                </a:solidFill>
                <a:latin typeface="Meiryo UI" panose="020B0604030504040204" pitchFamily="50" charset="-128"/>
                <a:ea typeface="Meiryo UI" panose="020B0604030504040204" pitchFamily="50" charset="-128"/>
                <a:cs typeface="ＤＦＰ平成ゴシック体W9" charset="0"/>
              </a:rPr>
              <a:t>※</a:t>
            </a:r>
            <a:r>
              <a:rPr lang="ja-JP" altLang="en-US" sz="800" b="1">
                <a:solidFill>
                  <a:srgbClr val="FF0000"/>
                </a:solidFill>
                <a:latin typeface="Meiryo UI" panose="020B0604030504040204" pitchFamily="50" charset="-128"/>
                <a:ea typeface="Meiryo UI" panose="020B0604030504040204" pitchFamily="50" charset="-128"/>
                <a:cs typeface="ＤＦＰ平成ゴシック体W9" charset="0"/>
              </a:rPr>
              <a:t>ホームページの出展者情報には、こちらの内容が掲載</a:t>
            </a:r>
            <a:r>
              <a:rPr lang="ja-JP" altLang="en-US" sz="800" b="1" dirty="0">
                <a:solidFill>
                  <a:srgbClr val="FF0000"/>
                </a:solidFill>
                <a:latin typeface="Meiryo UI" panose="020B0604030504040204" pitchFamily="50" charset="-128"/>
                <a:ea typeface="Meiryo UI" panose="020B0604030504040204" pitchFamily="50" charset="-128"/>
                <a:cs typeface="ＤＦＰ平成ゴシック体W9" charset="0"/>
              </a:rPr>
              <a:t>されます</a:t>
            </a:r>
          </a:p>
        </p:txBody>
      </p:sp>
      <p:sp>
        <p:nvSpPr>
          <p:cNvPr id="1121" name="Text Box 168"/>
          <p:cNvSpPr txBox="1">
            <a:spLocks noChangeArrowheads="1"/>
          </p:cNvSpPr>
          <p:nvPr/>
        </p:nvSpPr>
        <p:spPr>
          <a:xfrm>
            <a:off x="92075" y="5291673"/>
            <a:ext cx="6486525" cy="274637"/>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ブース出展基本データ</a:t>
            </a:r>
            <a:r>
              <a:rPr lang="en-US" altLang="ja-JP" sz="1200" dirty="0">
                <a:latin typeface="Meiryo UI" panose="020B0604030504040204" pitchFamily="50" charset="-128"/>
                <a:ea typeface="Meiryo UI" panose="020B0604030504040204" pitchFamily="50" charset="-128"/>
                <a:cs typeface="ＤＦＰ平成ゴシック体W9" charset="0"/>
              </a:rPr>
              <a:t> </a:t>
            </a:r>
            <a:r>
              <a:rPr lang="ja-JP" altLang="en-US" sz="1000" dirty="0">
                <a:latin typeface="Meiryo UI" panose="020B0604030504040204" pitchFamily="50" charset="-128"/>
                <a:ea typeface="Meiryo UI" panose="020B0604030504040204" pitchFamily="50" charset="-128"/>
                <a:cs typeface="ＤＦＰ平成ゴシック体W9" charset="0"/>
              </a:rPr>
              <a:t>（必要に応じて、数字・文字・〇印を記入してください）</a:t>
            </a:r>
          </a:p>
        </p:txBody>
      </p:sp>
      <p:sp>
        <p:nvSpPr>
          <p:cNvPr id="1122" name="テキスト ボックス 14"/>
          <p:cNvSpPr txBox="1">
            <a:spLocks noChangeArrowheads="1"/>
          </p:cNvSpPr>
          <p:nvPr/>
        </p:nvSpPr>
        <p:spPr>
          <a:xfrm>
            <a:off x="4811713" y="846285"/>
            <a:ext cx="325730" cy="261610"/>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1123" name="テキスト ボックス 15"/>
          <p:cNvSpPr txBox="1">
            <a:spLocks noChangeArrowheads="1"/>
          </p:cNvSpPr>
          <p:nvPr/>
        </p:nvSpPr>
        <p:spPr>
          <a:xfrm>
            <a:off x="4811713" y="2119819"/>
            <a:ext cx="325730" cy="261610"/>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1124" name="Text Box 139"/>
          <p:cNvSpPr txBox="1">
            <a:spLocks noChangeArrowheads="1"/>
          </p:cNvSpPr>
          <p:nvPr/>
        </p:nvSpPr>
        <p:spPr>
          <a:xfrm>
            <a:off x="187325" y="3310180"/>
            <a:ext cx="6486524" cy="261610"/>
          </a:xfrm>
          <a:prstGeom prst="rect">
            <a:avLst/>
          </a:prstGeom>
          <a:noFill/>
          <a:ln>
            <a:noFill/>
          </a:ln>
        </p:spPr>
        <p:txBody>
          <a:bodyPr wrap="squar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100" dirty="0">
                <a:latin typeface="Meiryo UI" panose="020B0604030504040204" pitchFamily="50" charset="-128"/>
                <a:ea typeface="Meiryo UI" panose="020B0604030504040204" pitchFamily="50" charset="-128"/>
                <a:cs typeface="ＤＦＰ平成ゴシック体W9" charset="0"/>
              </a:rPr>
              <a:t>※ </a:t>
            </a:r>
            <a:r>
              <a:rPr lang="ja-JP" altLang="en-US" sz="1100" dirty="0">
                <a:latin typeface="Meiryo UI" panose="020B0604030504040204" pitchFamily="50" charset="-128"/>
                <a:ea typeface="Meiryo UI" panose="020B0604030504040204" pitchFamily="50" charset="-128"/>
                <a:cs typeface="ＤＦＰ平成ゴシック体W9" charset="0"/>
              </a:rPr>
              <a:t>請求先情報</a:t>
            </a:r>
            <a:r>
              <a:rPr lang="ja-JP" altLang="en-US" sz="900" dirty="0">
                <a:latin typeface="Meiryo UI" panose="020B0604030504040204" pitchFamily="50" charset="-128"/>
                <a:ea typeface="Meiryo UI" panose="020B0604030504040204" pitchFamily="50" charset="-128"/>
                <a:cs typeface="ＤＦＰ平成ゴシック体W9" charset="0"/>
              </a:rPr>
              <a:t>（いずれかにチェックをお願いします</a:t>
            </a:r>
            <a:r>
              <a:rPr lang="ja-JP" altLang="en-US" sz="900">
                <a:latin typeface="Meiryo UI" panose="020B0604030504040204" pitchFamily="50" charset="-128"/>
                <a:ea typeface="Meiryo UI" panose="020B0604030504040204" pitchFamily="50" charset="-128"/>
                <a:cs typeface="ＤＦＰ平成ゴシック体W9" charset="0"/>
              </a:rPr>
              <a:t>）　□自治体　　</a:t>
            </a:r>
            <a:r>
              <a:rPr lang="ja-JP" altLang="en-US" sz="900" dirty="0">
                <a:latin typeface="Meiryo UI" panose="020B0604030504040204" pitchFamily="50" charset="-128"/>
                <a:ea typeface="Meiryo UI" panose="020B0604030504040204" pitchFamily="50" charset="-128"/>
                <a:cs typeface="ＤＦＰ平成ゴシック体W9" charset="0"/>
              </a:rPr>
              <a:t>□出展団体　　□その他（　　　　　　　　                ）</a:t>
            </a:r>
          </a:p>
        </p:txBody>
      </p:sp>
      <p:sp>
        <p:nvSpPr>
          <p:cNvPr id="1311" name="テキスト 201"/>
          <p:cNvSpPr txBox="1"/>
          <p:nvPr/>
        </p:nvSpPr>
        <p:spPr>
          <a:xfrm>
            <a:off x="2482848" y="1290994"/>
            <a:ext cx="2491730" cy="460772"/>
          </a:xfrm>
          <a:prstGeom prst="rect"/>
          <a:solidFill>
            <a:schemeClr val="tx1"/>
          </a:solidFill>
        </p:spPr>
        <p:txBody>
          <a:bodyPr wrap="square">
            <a:spAutoFit/>
          </a:bodyPr>
          <a:p>
            <a:pPr algn="ctr">
              <a:defRPr lang="ja-JP" altLang="en-US"/>
            </a:pPr>
            <a:r>
              <a:rPr lang="ja-JP" altLang="en-US" sz="2400">
                <a:solidFill>
                  <a:schemeClr val="bg1"/>
                </a:solidFill>
              </a:rPr>
              <a:t>記入不要</a:t>
            </a:r>
            <a:endParaRPr lang="ja-JP" altLang="en-US" sz="240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0" name=""/>
        <p:cNvGrpSpPr/>
        <p:nvPr/>
      </p:nvGrpSpPr>
      <p:grpSpPr>
        <a:xfrm>
          <a:off x="0" y="0"/>
          <a:ext cx="0" cy="0"/>
          <a:chOff x="0" y="0"/>
          <a:chExt cx="0" cy="0"/>
        </a:xfrm>
      </p:grpSpPr>
      <p:sp>
        <p:nvSpPr>
          <p:cNvPr id="1126" name="Rectangle 2"/>
          <p:cNvSpPr>
            <a:spLocks noChangeArrowheads="1"/>
          </p:cNvSpPr>
          <p:nvPr/>
        </p:nvSpPr>
        <p:spPr>
          <a:xfrm>
            <a:off x="0" y="0"/>
            <a:ext cx="6858000" cy="560388"/>
          </a:xfrm>
          <a:prstGeom prst="rect">
            <a:avLst/>
          </a:prstGeom>
          <a:solidFill>
            <a:schemeClr val="bg2"/>
          </a:solidFill>
          <a:ln w="9525">
            <a:noFill/>
            <a:miter lim="800000"/>
            <a:headEnd/>
            <a:tailEnd/>
          </a:ln>
          <a:effectLst/>
        </p:spPr>
        <p:txBody>
          <a:bodyPr wrap="none" lIns="234000" anchor="ctr"/>
          <a:lstStyle/>
          <a:p>
            <a:pPr>
              <a:defRPr/>
            </a:pPr>
            <a:r>
              <a:rPr lang="ja-JP" altLang="en-US">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出展申込書　Ｂ：ブース展開</a:t>
            </a:r>
          </a:p>
        </p:txBody>
      </p:sp>
      <p:sp>
        <p:nvSpPr>
          <p:cNvPr id="1127"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a:solidFill>
                  <a:schemeClr val="bg2"/>
                </a:solidFill>
                <a:latin typeface="Meiryo UI" panose="020B0604030504040204" pitchFamily="50" charset="-128"/>
                <a:ea typeface="Meiryo UI" panose="020B0604030504040204" pitchFamily="50" charset="-128"/>
                <a:cs typeface="ＤＦＰ平成ゴシック体W9" charset="0"/>
              </a:rPr>
              <a:t>書式１</a:t>
            </a:r>
            <a:r>
              <a:rPr lang="en-US" altLang="ja-JP" sz="1400">
                <a:solidFill>
                  <a:schemeClr val="bg2"/>
                </a:solidFill>
                <a:latin typeface="Meiryo UI" panose="020B0604030504040204" pitchFamily="50" charset="-128"/>
                <a:ea typeface="Meiryo UI" panose="020B0604030504040204" pitchFamily="50" charset="-128"/>
                <a:cs typeface="ＤＦＰ平成ゴシック体W9" charset="0"/>
              </a:rPr>
              <a:t>B</a:t>
            </a:r>
            <a:endParaRPr lang="ja-JP" altLang="en-US" sz="1400">
              <a:solidFill>
                <a:schemeClr val="bg2"/>
              </a:solidFill>
              <a:latin typeface="Meiryo UI" panose="020B0604030504040204" pitchFamily="50" charset="-128"/>
              <a:ea typeface="Meiryo UI" panose="020B0604030504040204" pitchFamily="50" charset="-128"/>
              <a:cs typeface="ＤＦＰ平成ゴシック体W9" charset="0"/>
            </a:endParaRPr>
          </a:p>
        </p:txBody>
      </p:sp>
      <p:sp>
        <p:nvSpPr>
          <p:cNvPr id="1128" name="Text Box 75"/>
          <p:cNvSpPr txBox="1">
            <a:spLocks noChangeArrowheads="1"/>
          </p:cNvSpPr>
          <p:nvPr/>
        </p:nvSpPr>
        <p:spPr>
          <a:xfrm>
            <a:off x="187325" y="1589210"/>
            <a:ext cx="2217738" cy="276225"/>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ブースの展開イメージ</a:t>
            </a:r>
          </a:p>
        </p:txBody>
      </p:sp>
      <p:sp>
        <p:nvSpPr>
          <p:cNvPr id="1129" name="Text Box 148"/>
          <p:cNvSpPr txBox="1">
            <a:spLocks noChangeArrowheads="1"/>
          </p:cNvSpPr>
          <p:nvPr/>
        </p:nvSpPr>
        <p:spPr>
          <a:xfrm>
            <a:off x="187325" y="666750"/>
            <a:ext cx="6580188" cy="461665"/>
          </a:xfrm>
          <a:prstGeom prst="rect">
            <a:avLst/>
          </a:prstGeom>
          <a:noFill/>
          <a:ln>
            <a:noFill/>
          </a:ln>
        </p:spPr>
        <p:txBody>
          <a:bodyPr wrap="squar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出展団体名</a:t>
            </a:r>
            <a:br>
              <a:rPr lang="en-US" altLang="ja-JP" sz="1200" dirty="0">
                <a:latin typeface="Meiryo UI" panose="020B0604030504040204" pitchFamily="50" charset="-128"/>
                <a:ea typeface="Meiryo UI" panose="020B0604030504040204" pitchFamily="50" charset="-128"/>
                <a:cs typeface="ＤＦＰ平成ゴシック体W9" charset="0"/>
              </a:rPr>
            </a:br>
            <a:r>
              <a:rPr lang="en-US" altLang="ja-JP" sz="1200" b="1" dirty="0">
                <a:solidFill>
                  <a:srgbClr val="FF0000"/>
                </a:solidFill>
                <a:latin typeface="Meiryo UI" panose="020B0604030504040204" pitchFamily="50" charset="-128"/>
                <a:ea typeface="Meiryo UI" panose="020B0604030504040204" pitchFamily="50" charset="-128"/>
                <a:cs typeface="ＤＦＰ平成ゴシック体W9" charset="0"/>
              </a:rPr>
              <a:t>※</a:t>
            </a:r>
            <a:r>
              <a:rPr lang="ja-JP" altLang="en-US" sz="1200" b="1" dirty="0">
                <a:solidFill>
                  <a:srgbClr val="FF0000"/>
                </a:solidFill>
                <a:latin typeface="Meiryo UI" panose="020B0604030504040204" pitchFamily="50" charset="-128"/>
                <a:ea typeface="Meiryo UI" panose="020B0604030504040204" pitchFamily="50" charset="-128"/>
                <a:cs typeface="ＤＦＰ平成ゴシック体W9" charset="0"/>
              </a:rPr>
              <a:t>ホームページの出展者情報には、自動的に申込窓口となる自治体名が掲載されます</a:t>
            </a:r>
          </a:p>
        </p:txBody>
      </p:sp>
      <p:sp>
        <p:nvSpPr>
          <p:cNvPr id="1130" name="Rectangle 149"/>
          <p:cNvSpPr>
            <a:spLocks noChangeArrowheads="1"/>
          </p:cNvSpPr>
          <p:nvPr/>
        </p:nvSpPr>
        <p:spPr>
          <a:xfrm>
            <a:off x="187325" y="1154534"/>
            <a:ext cx="6486525" cy="381000"/>
          </a:xfrm>
          <a:prstGeom prst="rect">
            <a:avLst/>
          </a:prstGeom>
          <a:solidFill>
            <a:schemeClr val="bg1"/>
          </a:solidFill>
          <a:ln w="9525">
            <a:solidFill>
              <a:schemeClr val="tx1"/>
            </a:solidFill>
            <a:miter lim="800000"/>
            <a:headEnd/>
            <a:tailEnd/>
          </a:ln>
        </p:spPr>
        <p:txBody>
          <a:bodyPr wrap="none" anchor="ctr"/>
          <a:lstStyle/>
          <a:p>
            <a:endParaRPr lang="ja-JP" altLang="en-US">
              <a:latin typeface="Meiryo UI" panose="020B0604030504040204" pitchFamily="50" charset="-128"/>
              <a:ea typeface="Meiryo UI" panose="020B0604030504040204" pitchFamily="50" charset="-128"/>
            </a:endParaRPr>
          </a:p>
        </p:txBody>
      </p:sp>
      <p:sp>
        <p:nvSpPr>
          <p:cNvPr id="1131" name="Text Box 150"/>
          <p:cNvSpPr txBox="1">
            <a:spLocks noChangeArrowheads="1"/>
          </p:cNvSpPr>
          <p:nvPr/>
        </p:nvSpPr>
        <p:spPr>
          <a:xfrm>
            <a:off x="2206624" y="1695679"/>
            <a:ext cx="2257425" cy="476250"/>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000" dirty="0">
                <a:latin typeface="Meiryo UI" panose="020B0604030504040204" pitchFamily="50" charset="-128"/>
                <a:ea typeface="Meiryo UI" panose="020B0604030504040204" pitchFamily="50" charset="-128"/>
                <a:cs typeface="HGP創英角ｺﾞｼｯｸUB" charset="0"/>
              </a:rPr>
              <a:t>お客様側</a:t>
            </a:r>
            <a:endParaRPr lang="en-US" altLang="ja-JP" sz="1000" dirty="0">
              <a:latin typeface="Meiryo UI" panose="020B0604030504040204" pitchFamily="50" charset="-128"/>
              <a:ea typeface="Meiryo UI" panose="020B0604030504040204" pitchFamily="50" charset="-128"/>
              <a:cs typeface="HGP創英角ｺﾞｼｯｸUB" charset="0"/>
            </a:endParaRPr>
          </a:p>
          <a:p>
            <a:pPr algn="ctr">
              <a:spcBef>
                <a:spcPct val="50000"/>
              </a:spcBef>
            </a:pPr>
            <a:r>
              <a:rPr lang="en-US" altLang="ja-JP" sz="1000" dirty="0">
                <a:latin typeface="Meiryo UI" panose="020B0604030504040204" pitchFamily="50" charset="-128"/>
                <a:ea typeface="Meiryo UI" panose="020B0604030504040204" pitchFamily="50" charset="-128"/>
                <a:cs typeface="HGP創英角ｺﾞｼｯｸUB" charset="0"/>
              </a:rPr>
              <a:t>←</a:t>
            </a:r>
            <a:r>
              <a:rPr lang="ja-JP" altLang="en-US" sz="1000" dirty="0">
                <a:latin typeface="Meiryo UI" panose="020B0604030504040204" pitchFamily="50" charset="-128"/>
                <a:ea typeface="Meiryo UI" panose="020B0604030504040204" pitchFamily="50" charset="-128"/>
                <a:cs typeface="HGP創英角ｺﾞｼｯｸUB" charset="0"/>
              </a:rPr>
              <a:t>　前</a:t>
            </a:r>
            <a:r>
              <a:rPr lang="en-US" altLang="ja-JP" sz="1000" dirty="0">
                <a:latin typeface="Meiryo UI" panose="020B0604030504040204" pitchFamily="50" charset="-128"/>
                <a:ea typeface="Meiryo UI" panose="020B0604030504040204" pitchFamily="50" charset="-128"/>
                <a:cs typeface="HGP創英角ｺﾞｼｯｸUB" charset="0"/>
              </a:rPr>
              <a:t> </a:t>
            </a:r>
            <a:r>
              <a:rPr lang="ja-JP" altLang="en-US" sz="1000" dirty="0">
                <a:latin typeface="Meiryo UI" panose="020B0604030504040204" pitchFamily="50" charset="-128"/>
                <a:ea typeface="Meiryo UI" panose="020B0604030504040204" pitchFamily="50" charset="-128"/>
                <a:cs typeface="HGP創英角ｺﾞｼｯｸUB" charset="0"/>
              </a:rPr>
              <a:t>（</a:t>
            </a:r>
            <a:r>
              <a:rPr lang="en-US" altLang="ja-JP" sz="1000" dirty="0">
                <a:latin typeface="Meiryo UI" panose="020B0604030504040204" pitchFamily="50" charset="-128"/>
                <a:ea typeface="Meiryo UI" panose="020B0604030504040204" pitchFamily="50" charset="-128"/>
                <a:cs typeface="HGP創英角ｺﾞｼｯｸUB" charset="0"/>
              </a:rPr>
              <a:t>3600mm</a:t>
            </a:r>
            <a:r>
              <a:rPr lang="ja-JP" altLang="en-US" sz="1000" dirty="0">
                <a:latin typeface="Meiryo UI" panose="020B0604030504040204" pitchFamily="50" charset="-128"/>
                <a:ea typeface="Meiryo UI" panose="020B0604030504040204" pitchFamily="50" charset="-128"/>
                <a:cs typeface="HGP創英角ｺﾞｼｯｸUB" charset="0"/>
              </a:rPr>
              <a:t>）　</a:t>
            </a:r>
            <a:r>
              <a:rPr lang="en-US" altLang="ja-JP" sz="1000" dirty="0">
                <a:latin typeface="Meiryo UI" panose="020B0604030504040204" pitchFamily="50" charset="-128"/>
                <a:ea typeface="Meiryo UI" panose="020B0604030504040204" pitchFamily="50" charset="-128"/>
                <a:cs typeface="HGP創英角ｺﾞｼｯｸUB" charset="0"/>
              </a:rPr>
              <a:t>→</a:t>
            </a:r>
          </a:p>
        </p:txBody>
      </p:sp>
      <p:sp>
        <p:nvSpPr>
          <p:cNvPr id="1132" name="Text Box 151"/>
          <p:cNvSpPr txBox="1">
            <a:spLocks noChangeArrowheads="1"/>
          </p:cNvSpPr>
          <p:nvPr/>
        </p:nvSpPr>
        <p:spPr>
          <a:xfrm>
            <a:off x="6428959" y="2733651"/>
            <a:ext cx="338554" cy="2743200"/>
          </a:xfrm>
          <a:prstGeom prst="rect">
            <a:avLst/>
          </a:prstGeom>
          <a:noFill/>
          <a:ln>
            <a:noFill/>
          </a:ln>
        </p:spPr>
        <p:txBody>
          <a:bodyPr vert="eaVert">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000" dirty="0">
                <a:latin typeface="Meiryo UI" panose="020B0604030504040204" pitchFamily="50" charset="-128"/>
                <a:ea typeface="Meiryo UI" panose="020B0604030504040204" pitchFamily="50" charset="-128"/>
                <a:cs typeface="HGP創英角ｺﾞｼｯｸUB" charset="0"/>
              </a:rPr>
              <a:t>←　奥行き</a:t>
            </a:r>
            <a:r>
              <a:rPr lang="en-US" altLang="ja-JP" sz="1000" dirty="0">
                <a:latin typeface="Meiryo UI" panose="020B0604030504040204" pitchFamily="50" charset="-128"/>
                <a:ea typeface="Meiryo UI" panose="020B0604030504040204" pitchFamily="50" charset="-128"/>
                <a:cs typeface="HGP創英角ｺﾞｼｯｸUB" charset="0"/>
              </a:rPr>
              <a:t> </a:t>
            </a:r>
            <a:r>
              <a:rPr lang="ja-JP" altLang="en-US" sz="1000" dirty="0">
                <a:latin typeface="Meiryo UI" panose="020B0604030504040204" pitchFamily="50" charset="-128"/>
                <a:ea typeface="Meiryo UI" panose="020B0604030504040204" pitchFamily="50" charset="-128"/>
                <a:cs typeface="HGP創英角ｺﾞｼｯｸUB" charset="0"/>
              </a:rPr>
              <a:t>（２７００</a:t>
            </a:r>
            <a:r>
              <a:rPr lang="en-US" altLang="ja-JP" sz="1000" dirty="0">
                <a:latin typeface="Meiryo UI" panose="020B0604030504040204" pitchFamily="50" charset="-128"/>
                <a:ea typeface="Meiryo UI" panose="020B0604030504040204" pitchFamily="50" charset="-128"/>
                <a:cs typeface="HGP創英角ｺﾞｼｯｸUB" charset="0"/>
              </a:rPr>
              <a:t>mm</a:t>
            </a:r>
            <a:r>
              <a:rPr lang="ja-JP" altLang="en-US" sz="1000" dirty="0">
                <a:latin typeface="Meiryo UI" panose="020B0604030504040204" pitchFamily="50" charset="-128"/>
                <a:ea typeface="Meiryo UI" panose="020B0604030504040204" pitchFamily="50" charset="-128"/>
                <a:cs typeface="HGP創英角ｺﾞｼｯｸUB" charset="0"/>
              </a:rPr>
              <a:t>）　→</a:t>
            </a:r>
            <a:endParaRPr lang="en-US" altLang="ja-JP" sz="1000" dirty="0">
              <a:latin typeface="Meiryo UI" panose="020B0604030504040204" pitchFamily="50" charset="-128"/>
              <a:ea typeface="Meiryo UI" panose="020B0604030504040204" pitchFamily="50" charset="-128"/>
              <a:cs typeface="HGP創英角ｺﾞｼｯｸUB" charset="0"/>
            </a:endParaRPr>
          </a:p>
        </p:txBody>
      </p:sp>
      <p:sp>
        <p:nvSpPr>
          <p:cNvPr id="1133" name="Text Box 156"/>
          <p:cNvSpPr txBox="1">
            <a:spLocks noChangeArrowheads="1"/>
          </p:cNvSpPr>
          <p:nvPr/>
        </p:nvSpPr>
        <p:spPr>
          <a:xfrm>
            <a:off x="187325" y="6188075"/>
            <a:ext cx="5416550" cy="549275"/>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latin typeface="Meiryo UI" panose="020B0604030504040204" pitchFamily="50" charset="-128"/>
                <a:ea typeface="Meiryo UI" panose="020B0604030504040204" pitchFamily="50" charset="-128"/>
                <a:cs typeface="HGP創英角ｺﾞｼｯｸUB" charset="0"/>
              </a:rPr>
              <a:t>※</a:t>
            </a:r>
            <a:r>
              <a:rPr lang="ja-JP" altLang="en-US" sz="1200" dirty="0">
                <a:latin typeface="Meiryo UI" panose="020B0604030504040204" pitchFamily="50" charset="-128"/>
                <a:ea typeface="Meiryo UI" panose="020B0604030504040204" pitchFamily="50" charset="-128"/>
                <a:cs typeface="HGP創英角ｺﾞｼｯｸUB" charset="0"/>
              </a:rPr>
              <a:t>上記の白図にレイアウトを書き込んでください</a:t>
            </a:r>
            <a:endParaRPr lang="en-US" altLang="ja-JP" sz="1200" dirty="0">
              <a:latin typeface="Meiryo UI" panose="020B0604030504040204" pitchFamily="50" charset="-128"/>
              <a:ea typeface="Meiryo UI" panose="020B0604030504040204" pitchFamily="50" charset="-128"/>
              <a:cs typeface="HGP創英角ｺﾞｼｯｸUB" charset="0"/>
            </a:endParaRPr>
          </a:p>
          <a:p>
            <a:pPr>
              <a:spcBef>
                <a:spcPct val="50000"/>
              </a:spcBef>
            </a:pPr>
            <a:r>
              <a:rPr lang="ja-JP" altLang="en-US" sz="1200" dirty="0">
                <a:latin typeface="Meiryo UI" panose="020B0604030504040204" pitchFamily="50" charset="-128"/>
                <a:ea typeface="Meiryo UI" panose="020B0604030504040204" pitchFamily="50" charset="-128"/>
                <a:cs typeface="HGP創英角ｺﾞｼｯｸUB" charset="0"/>
              </a:rPr>
              <a:t>　</a:t>
            </a:r>
            <a:r>
              <a:rPr lang="en-US" altLang="ja-JP" sz="1200" dirty="0">
                <a:latin typeface="Meiryo UI" panose="020B0604030504040204" pitchFamily="50" charset="-128"/>
                <a:ea typeface="Meiryo UI" panose="020B0604030504040204" pitchFamily="50" charset="-128"/>
                <a:cs typeface="HGP創英角ｺﾞｼｯｸUB" charset="0"/>
              </a:rPr>
              <a:t> </a:t>
            </a:r>
            <a:r>
              <a:rPr lang="ja-JP" altLang="en-US" sz="1200" dirty="0">
                <a:latin typeface="Meiryo UI" panose="020B0604030504040204" pitchFamily="50" charset="-128"/>
                <a:ea typeface="Meiryo UI" panose="020B0604030504040204" pitchFamily="50" charset="-128"/>
                <a:cs typeface="HGP創英角ｺﾞｼｯｸUB" charset="0"/>
              </a:rPr>
              <a:t>凡例：四角で枠線を配置し、具体的な名称を書き込んでください</a:t>
            </a:r>
          </a:p>
        </p:txBody>
      </p:sp>
      <p:sp>
        <p:nvSpPr>
          <p:cNvPr id="1134" name="Rectangle 157"/>
          <p:cNvSpPr>
            <a:spLocks noChangeArrowheads="1"/>
          </p:cNvSpPr>
          <p:nvPr/>
        </p:nvSpPr>
        <p:spPr>
          <a:xfrm>
            <a:off x="304800" y="6819900"/>
            <a:ext cx="685800" cy="266700"/>
          </a:xfrm>
          <a:prstGeom prst="rect">
            <a:avLst/>
          </a:prstGeom>
          <a:solidFill>
            <a:schemeClr val="bg1"/>
          </a:solidFill>
          <a:ln w="9525">
            <a:solidFill>
              <a:schemeClr val="tx1"/>
            </a:solidFill>
            <a:miter lim="800000"/>
            <a:headEnd/>
            <a:tailEnd/>
          </a:ln>
        </p:spPr>
        <p:txBody>
          <a:bodyPr wrap="none" anchor="ctr"/>
          <a:lstStyle/>
          <a:p>
            <a:pPr algn="ctr"/>
            <a:r>
              <a:rPr lang="ja-JP" altLang="en-US" sz="1000">
                <a:latin typeface="Meiryo UI" panose="020B0604030504040204" pitchFamily="50" charset="-128"/>
                <a:ea typeface="Meiryo UI" panose="020B0604030504040204" pitchFamily="50" charset="-128"/>
              </a:rPr>
              <a:t>机</a:t>
            </a:r>
          </a:p>
        </p:txBody>
      </p:sp>
      <p:sp>
        <p:nvSpPr>
          <p:cNvPr id="1135" name="Rectangle 160"/>
          <p:cNvSpPr>
            <a:spLocks noChangeArrowheads="1"/>
          </p:cNvSpPr>
          <p:nvPr/>
        </p:nvSpPr>
        <p:spPr>
          <a:xfrm>
            <a:off x="1114425" y="6819900"/>
            <a:ext cx="685800" cy="266700"/>
          </a:xfrm>
          <a:prstGeom prst="rect">
            <a:avLst/>
          </a:prstGeom>
          <a:solidFill>
            <a:schemeClr val="bg1"/>
          </a:solidFill>
          <a:ln w="9525">
            <a:solidFill>
              <a:schemeClr val="tx1"/>
            </a:solidFill>
            <a:miter lim="800000"/>
            <a:headEnd/>
            <a:tailEnd/>
          </a:ln>
        </p:spPr>
        <p:txBody>
          <a:bodyPr wrap="none" anchor="ctr"/>
          <a:lstStyle/>
          <a:p>
            <a:pPr algn="ctr"/>
            <a:r>
              <a:rPr lang="ja-JP" altLang="en-US" sz="1000">
                <a:latin typeface="Meiryo UI" panose="020B0604030504040204" pitchFamily="50" charset="-128"/>
                <a:ea typeface="Meiryo UI" panose="020B0604030504040204" pitchFamily="50" charset="-128"/>
              </a:rPr>
              <a:t>冷蔵庫</a:t>
            </a:r>
          </a:p>
        </p:txBody>
      </p:sp>
      <p:sp>
        <p:nvSpPr>
          <p:cNvPr id="1136" name="Rectangle 161"/>
          <p:cNvSpPr>
            <a:spLocks noChangeArrowheads="1"/>
          </p:cNvSpPr>
          <p:nvPr/>
        </p:nvSpPr>
        <p:spPr>
          <a:xfrm>
            <a:off x="1924050" y="6819900"/>
            <a:ext cx="685800" cy="266700"/>
          </a:xfrm>
          <a:prstGeom prst="rect">
            <a:avLst/>
          </a:prstGeom>
          <a:solidFill>
            <a:schemeClr val="bg1"/>
          </a:solidFill>
          <a:ln w="9525">
            <a:solidFill>
              <a:schemeClr val="tx1"/>
            </a:solidFill>
            <a:miter lim="800000"/>
            <a:headEnd/>
            <a:tailEnd/>
          </a:ln>
        </p:spPr>
        <p:txBody>
          <a:bodyPr wrap="none" anchor="ctr"/>
          <a:lstStyle/>
          <a:p>
            <a:pPr algn="ctr"/>
            <a:r>
              <a:rPr lang="ja-JP" altLang="en-US" sz="1000">
                <a:latin typeface="Meiryo UI" panose="020B0604030504040204" pitchFamily="50" charset="-128"/>
                <a:ea typeface="Meiryo UI" panose="020B0604030504040204" pitchFamily="50" charset="-128"/>
              </a:rPr>
              <a:t>冷凍庫</a:t>
            </a:r>
          </a:p>
        </p:txBody>
      </p:sp>
      <p:grpSp>
        <p:nvGrpSpPr>
          <p:cNvPr id="1137" name="Group 165"/>
          <p:cNvGrpSpPr/>
          <p:nvPr/>
        </p:nvGrpSpPr>
        <p:grpSpPr>
          <a:xfrm>
            <a:off x="400050" y="7215188"/>
            <a:ext cx="247650" cy="247650"/>
            <a:chOff x="252" y="4542"/>
            <a:chExt cx="156" cy="156"/>
          </a:xfrm>
        </p:grpSpPr>
        <p:sp>
          <p:nvSpPr>
            <p:cNvPr id="1138" name="Oval 162"/>
            <p:cNvSpPr>
              <a:spLocks noChangeArrowheads="1"/>
            </p:cNvSpPr>
            <p:nvPr/>
          </p:nvSpPr>
          <p:spPr>
            <a:xfrm>
              <a:off x="252" y="4542"/>
              <a:ext cx="156" cy="156"/>
            </a:xfrm>
            <a:prstGeom prst="ellipse">
              <a:avLst/>
            </a:prstGeom>
            <a:solidFill>
              <a:schemeClr val="bg1"/>
            </a:solidFill>
            <a:ln w="9525">
              <a:solidFill>
                <a:schemeClr val="tx1"/>
              </a:solidFill>
              <a:round/>
              <a:headEnd/>
              <a:tailEnd/>
            </a:ln>
          </p:spPr>
          <p:txBody>
            <a:bodyPr wrap="none" anchor="ctr"/>
            <a:lstStyle/>
            <a:p>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100V</a:t>
              </a:r>
              <a:r>
                <a:rPr lang="ja-JP" altLang="en-US" sz="1000" dirty="0">
                  <a:latin typeface="Meiryo UI" panose="020B0604030504040204" pitchFamily="50" charset="-128"/>
                  <a:ea typeface="Meiryo UI" panose="020B0604030504040204" pitchFamily="50" charset="-128"/>
                </a:rPr>
                <a:t>　コンセント</a:t>
              </a:r>
            </a:p>
          </p:txBody>
        </p:sp>
        <p:sp>
          <p:nvSpPr>
            <p:cNvPr id="1139" name="Line 163"/>
            <p:cNvSpPr>
              <a:spLocks noChangeShapeType="1"/>
            </p:cNvSpPr>
            <p:nvPr/>
          </p:nvSpPr>
          <p:spPr>
            <a:xfrm>
              <a:off x="303" y="4554"/>
              <a:ext cx="0" cy="132"/>
            </a:xfrm>
            <a:prstGeom prst="line">
              <a:avLst/>
            </a:prstGeom>
            <a:noFill/>
            <a:ln w="9525">
              <a:solidFill>
                <a:schemeClr val="tx1"/>
              </a:solidFill>
              <a:round/>
              <a:headEnd/>
              <a:tailEnd/>
            </a:ln>
          </p:spPr>
          <p:txBody>
            <a:bodyPr/>
            <a:lstStyle/>
            <a:p>
              <a:endParaRPr lang="ja-JP" altLang="en-US">
                <a:latin typeface="Meiryo UI" panose="020B0604030504040204" pitchFamily="50" charset="-128"/>
                <a:ea typeface="Meiryo UI" panose="020B0604030504040204" pitchFamily="50" charset="-128"/>
              </a:endParaRPr>
            </a:p>
          </p:txBody>
        </p:sp>
        <p:sp>
          <p:nvSpPr>
            <p:cNvPr id="1140" name="Line 164"/>
            <p:cNvSpPr>
              <a:spLocks noChangeShapeType="1"/>
            </p:cNvSpPr>
            <p:nvPr/>
          </p:nvSpPr>
          <p:spPr>
            <a:xfrm>
              <a:off x="357" y="4554"/>
              <a:ext cx="0" cy="132"/>
            </a:xfrm>
            <a:prstGeom prst="line">
              <a:avLst/>
            </a:prstGeom>
            <a:noFill/>
            <a:ln w="9525">
              <a:solidFill>
                <a:schemeClr val="tx1"/>
              </a:solidFill>
              <a:round/>
              <a:headEnd/>
              <a:tailEnd/>
            </a:ln>
          </p:spPr>
          <p:txBody>
            <a:bodyPr/>
            <a:lstStyle/>
            <a:p>
              <a:endParaRPr lang="ja-JP" altLang="en-US">
                <a:latin typeface="Meiryo UI" panose="020B0604030504040204" pitchFamily="50" charset="-128"/>
                <a:ea typeface="Meiryo UI" panose="020B0604030504040204" pitchFamily="50" charset="-128"/>
              </a:endParaRPr>
            </a:p>
          </p:txBody>
        </p:sp>
      </p:grpSp>
      <p:sp>
        <p:nvSpPr>
          <p:cNvPr id="1141" name="Oval 167"/>
          <p:cNvSpPr>
            <a:spLocks noChangeArrowheads="1"/>
          </p:cNvSpPr>
          <p:nvPr/>
        </p:nvSpPr>
        <p:spPr>
          <a:xfrm>
            <a:off x="400050" y="7534275"/>
            <a:ext cx="247650" cy="247650"/>
          </a:xfrm>
          <a:prstGeom prst="ellipse">
            <a:avLst/>
          </a:prstGeom>
          <a:solidFill>
            <a:schemeClr val="bg1"/>
          </a:solidFill>
          <a:ln w="9525">
            <a:solidFill>
              <a:schemeClr val="tx1"/>
            </a:solidFill>
            <a:round/>
            <a:headEnd/>
            <a:tailEnd/>
          </a:ln>
        </p:spPr>
        <p:txBody>
          <a:bodyPr wrap="none" anchor="ctr"/>
          <a:lstStyle/>
          <a:p>
            <a:r>
              <a:rPr lang="ja-JP" altLang="en-US" sz="1000"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200V</a:t>
            </a:r>
            <a:r>
              <a:rPr lang="ja-JP" altLang="en-US" sz="1000" dirty="0">
                <a:latin typeface="Meiryo UI" panose="020B0604030504040204" pitchFamily="50" charset="-128"/>
                <a:ea typeface="Meiryo UI" panose="020B0604030504040204" pitchFamily="50" charset="-128"/>
              </a:rPr>
              <a:t>　コンセント</a:t>
            </a:r>
          </a:p>
        </p:txBody>
      </p:sp>
      <p:sp>
        <p:nvSpPr>
          <p:cNvPr id="1142" name="Rectangle 170"/>
          <p:cNvSpPr>
            <a:spLocks noChangeArrowheads="1"/>
          </p:cNvSpPr>
          <p:nvPr/>
        </p:nvSpPr>
        <p:spPr>
          <a:xfrm>
            <a:off x="2714625" y="6819900"/>
            <a:ext cx="685800" cy="266700"/>
          </a:xfrm>
          <a:prstGeom prst="rect">
            <a:avLst/>
          </a:prstGeom>
          <a:solidFill>
            <a:schemeClr val="bg1"/>
          </a:solidFill>
          <a:ln w="9525">
            <a:solidFill>
              <a:schemeClr val="tx1"/>
            </a:solidFill>
            <a:miter lim="800000"/>
            <a:headEnd/>
            <a:tailEnd/>
          </a:ln>
        </p:spPr>
        <p:txBody>
          <a:bodyPr wrap="none" anchor="ctr"/>
          <a:lstStyle/>
          <a:p>
            <a:pPr algn="ctr"/>
            <a:r>
              <a:rPr lang="ja-JP" altLang="en-US" sz="1000" dirty="0">
                <a:latin typeface="Meiryo UI" panose="020B0604030504040204" pitchFamily="50" charset="-128"/>
                <a:ea typeface="Meiryo UI" panose="020B0604030504040204" pitchFamily="50" charset="-128"/>
              </a:rPr>
              <a:t>鉄板</a:t>
            </a:r>
          </a:p>
        </p:txBody>
      </p:sp>
      <p:grpSp>
        <p:nvGrpSpPr>
          <p:cNvPr id="1143" name="Group 173"/>
          <p:cNvGrpSpPr/>
          <p:nvPr/>
        </p:nvGrpSpPr>
        <p:grpSpPr>
          <a:xfrm>
            <a:off x="1995488" y="7215188"/>
            <a:ext cx="338137" cy="247650"/>
            <a:chOff x="234" y="4944"/>
            <a:chExt cx="213" cy="156"/>
          </a:xfrm>
        </p:grpSpPr>
        <p:sp>
          <p:nvSpPr>
            <p:cNvPr id="1144" name="Oval 171"/>
            <p:cNvSpPr>
              <a:spLocks noChangeArrowheads="1"/>
            </p:cNvSpPr>
            <p:nvPr/>
          </p:nvSpPr>
          <p:spPr>
            <a:xfrm>
              <a:off x="252" y="4944"/>
              <a:ext cx="156" cy="156"/>
            </a:xfrm>
            <a:prstGeom prst="ellipse">
              <a:avLst/>
            </a:prstGeom>
            <a:solidFill>
              <a:schemeClr val="bg1"/>
            </a:solidFill>
            <a:ln w="9525">
              <a:solidFill>
                <a:schemeClr val="tx1"/>
              </a:solidFill>
              <a:round/>
              <a:headEnd/>
              <a:tailEnd/>
            </a:ln>
          </p:spPr>
          <p:txBody>
            <a:bodyPr wrap="none" anchor="ctr"/>
            <a:lstStyle/>
            <a:p>
              <a:r>
                <a:rPr lang="ja-JP" altLang="en-US" sz="1000">
                  <a:latin typeface="Meiryo UI" panose="020B0604030504040204" pitchFamily="50" charset="-128"/>
                  <a:ea typeface="Meiryo UI" panose="020B0604030504040204" pitchFamily="50" charset="-128"/>
                </a:rPr>
                <a:t>　　　プロパンガス</a:t>
              </a:r>
            </a:p>
          </p:txBody>
        </p:sp>
        <p:sp>
          <p:nvSpPr>
            <p:cNvPr id="1145" name="Text Box 172"/>
            <p:cNvSpPr txBox="1">
              <a:spLocks noChangeArrowheads="1"/>
            </p:cNvSpPr>
            <p:nvPr/>
          </p:nvSpPr>
          <p:spPr>
            <a:xfrm>
              <a:off x="234" y="4947"/>
              <a:ext cx="213" cy="144"/>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900">
                  <a:latin typeface="Meiryo UI" panose="020B0604030504040204" pitchFamily="50" charset="-128"/>
                  <a:ea typeface="Meiryo UI" panose="020B0604030504040204" pitchFamily="50" charset="-128"/>
                </a:rPr>
                <a:t>LP</a:t>
              </a:r>
            </a:p>
          </p:txBody>
        </p:sp>
      </p:grpSp>
      <p:sp>
        <p:nvSpPr>
          <p:cNvPr id="1146" name="Rectangle 174"/>
          <p:cNvSpPr>
            <a:spLocks noChangeArrowheads="1"/>
          </p:cNvSpPr>
          <p:nvPr/>
        </p:nvSpPr>
        <p:spPr>
          <a:xfrm>
            <a:off x="3533775" y="6819900"/>
            <a:ext cx="685800" cy="266700"/>
          </a:xfrm>
          <a:prstGeom prst="rect">
            <a:avLst/>
          </a:prstGeom>
          <a:solidFill>
            <a:schemeClr val="bg1"/>
          </a:solidFill>
          <a:ln w="9525">
            <a:solidFill>
              <a:schemeClr val="tx1"/>
            </a:solidFill>
            <a:miter lim="800000"/>
            <a:headEnd/>
            <a:tailEnd/>
          </a:ln>
        </p:spPr>
        <p:txBody>
          <a:bodyPr wrap="none" anchor="ctr"/>
          <a:lstStyle/>
          <a:p>
            <a:pPr algn="ctr"/>
            <a:r>
              <a:rPr lang="ja-JP" altLang="en-US" sz="1000">
                <a:latin typeface="Meiryo UI" panose="020B0604030504040204" pitchFamily="50" charset="-128"/>
                <a:ea typeface="Meiryo UI" panose="020B0604030504040204" pitchFamily="50" charset="-128"/>
              </a:rPr>
              <a:t>他具体名</a:t>
            </a:r>
          </a:p>
        </p:txBody>
      </p:sp>
      <p:sp>
        <p:nvSpPr>
          <p:cNvPr id="1147" name="テキスト ボックス 5"/>
          <p:cNvSpPr txBox="1">
            <a:spLocks noChangeArrowheads="1"/>
          </p:cNvSpPr>
          <p:nvPr/>
        </p:nvSpPr>
        <p:spPr>
          <a:xfrm>
            <a:off x="4581943" y="580312"/>
            <a:ext cx="2291012" cy="246221"/>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000" dirty="0">
                <a:solidFill>
                  <a:srgbClr val="FF0000"/>
                </a:solidFill>
                <a:latin typeface="Meiryo UI" panose="020B0604030504040204" pitchFamily="50" charset="-128"/>
                <a:ea typeface="Meiryo UI" panose="020B0604030504040204" pitchFamily="50" charset="-128"/>
                <a:cs typeface="ＤＦＰ平成ゴシック体W9" charset="0"/>
              </a:rPr>
              <a:t>※</a:t>
            </a:r>
            <a:r>
              <a:rPr lang="ja-JP" altLang="en-US" sz="1000" dirty="0">
                <a:solidFill>
                  <a:srgbClr val="FF0000"/>
                </a:solidFill>
                <a:latin typeface="Meiryo UI" panose="020B0604030504040204" pitchFamily="50" charset="-128"/>
                <a:ea typeface="Meiryo UI" panose="020B0604030504040204" pitchFamily="50" charset="-128"/>
                <a:cs typeface="ＤＦＰ平成ゴシック体W9" charset="0"/>
              </a:rPr>
              <a:t>［書式１Ａ］と２枚１セットとなります</a:t>
            </a:r>
          </a:p>
        </p:txBody>
      </p:sp>
      <p:sp>
        <p:nvSpPr>
          <p:cNvPr id="1148" name="テキスト ボックス 29"/>
          <p:cNvSpPr txBox="1">
            <a:spLocks noChangeArrowheads="1"/>
          </p:cNvSpPr>
          <p:nvPr/>
        </p:nvSpPr>
        <p:spPr>
          <a:xfrm>
            <a:off x="406400" y="7475538"/>
            <a:ext cx="249238" cy="246062"/>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a:latin typeface="Meiryo UI" panose="020B0604030504040204" pitchFamily="50" charset="-128"/>
                <a:ea typeface="Meiryo UI" panose="020B0604030504040204" pitchFamily="50" charset="-128"/>
              </a:rPr>
              <a:t>・</a:t>
            </a:r>
          </a:p>
        </p:txBody>
      </p:sp>
      <p:sp>
        <p:nvSpPr>
          <p:cNvPr id="1149" name="テキスト ボックス 30"/>
          <p:cNvSpPr txBox="1">
            <a:spLocks noChangeArrowheads="1"/>
          </p:cNvSpPr>
          <p:nvPr/>
        </p:nvSpPr>
        <p:spPr>
          <a:xfrm>
            <a:off x="452438" y="7561263"/>
            <a:ext cx="249237" cy="246062"/>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a:latin typeface="Meiryo UI" panose="020B0604030504040204" pitchFamily="50" charset="-128"/>
                <a:ea typeface="Meiryo UI" panose="020B0604030504040204" pitchFamily="50" charset="-128"/>
              </a:rPr>
              <a:t>・</a:t>
            </a:r>
          </a:p>
        </p:txBody>
      </p:sp>
      <p:sp>
        <p:nvSpPr>
          <p:cNvPr id="1150" name="テキスト ボックス 31"/>
          <p:cNvSpPr txBox="1">
            <a:spLocks noChangeArrowheads="1"/>
          </p:cNvSpPr>
          <p:nvPr/>
        </p:nvSpPr>
        <p:spPr>
          <a:xfrm>
            <a:off x="360363" y="7561263"/>
            <a:ext cx="247650" cy="246062"/>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a:latin typeface="Meiryo UI" panose="020B0604030504040204" pitchFamily="50" charset="-128"/>
                <a:ea typeface="Meiryo UI" panose="020B0604030504040204" pitchFamily="50" charset="-128"/>
              </a:rPr>
              <a:t>・</a:t>
            </a:r>
          </a:p>
        </p:txBody>
      </p:sp>
      <p:sp>
        <p:nvSpPr>
          <p:cNvPr id="1151" name="テキスト ボックス 30"/>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a:latin typeface="Meiryo UI" panose="020B0604030504040204" pitchFamily="50" charset="-128"/>
              <a:ea typeface="Meiryo UI" panose="020B0604030504040204" pitchFamily="50" charset="-128"/>
              <a:cs typeface="ＤＦＰ平成ゴシック体W9" charset="0"/>
            </a:endParaRPr>
          </a:p>
        </p:txBody>
      </p:sp>
      <p:sp>
        <p:nvSpPr>
          <p:cNvPr id="1152" name="Rectangle 158"/>
          <p:cNvSpPr>
            <a:spLocks noChangeArrowheads="1"/>
          </p:cNvSpPr>
          <p:nvPr/>
        </p:nvSpPr>
        <p:spPr>
          <a:xfrm>
            <a:off x="187325" y="8334375"/>
            <a:ext cx="5300663" cy="246063"/>
          </a:xfrm>
          <a:prstGeom prst="rect">
            <a:avLst/>
          </a:prstGeom>
          <a:noFill/>
          <a:ln>
            <a:noFill/>
          </a:ln>
        </p:spPr>
        <p:txBody>
          <a:bodyPr wrap="none">
            <a:spAutoFit/>
          </a:bodyPr>
          <a:lstStyle/>
          <a:p>
            <a:r>
              <a:rPr lang="en-US" altLang="ja-JP" sz="1000" dirty="0">
                <a:latin typeface="Meiryo UI" panose="020B0604030504040204" pitchFamily="50" charset="-128"/>
                <a:ea typeface="Meiryo UI" panose="020B0604030504040204" pitchFamily="50" charset="-128"/>
                <a:cs typeface="HGP創英角ｺﾞｼｯｸUB" charset="0"/>
              </a:rPr>
              <a:t>※</a:t>
            </a:r>
            <a:r>
              <a:rPr lang="ja-JP" altLang="en-US" sz="1000" dirty="0">
                <a:latin typeface="Meiryo UI" panose="020B0604030504040204" pitchFamily="50" charset="-128"/>
                <a:ea typeface="Meiryo UI" panose="020B0604030504040204" pitchFamily="50" charset="-128"/>
                <a:cs typeface="HGP創英角ｺﾞｼｯｸUB" charset="0"/>
              </a:rPr>
              <a:t>参考：机の大きさの目安（机を前面に横並びで２卓並べると、前面からの出入りができません）</a:t>
            </a:r>
          </a:p>
        </p:txBody>
      </p:sp>
      <p:grpSp>
        <p:nvGrpSpPr>
          <p:cNvPr id="1153" name="Group 173"/>
          <p:cNvGrpSpPr/>
          <p:nvPr/>
        </p:nvGrpSpPr>
        <p:grpSpPr>
          <a:xfrm>
            <a:off x="1995488" y="7548111"/>
            <a:ext cx="338137" cy="247650"/>
            <a:chOff x="234" y="4944"/>
            <a:chExt cx="213" cy="156"/>
          </a:xfrm>
        </p:grpSpPr>
        <p:sp>
          <p:nvSpPr>
            <p:cNvPr id="1154" name="Oval 171"/>
            <p:cNvSpPr>
              <a:spLocks noChangeArrowheads="1"/>
            </p:cNvSpPr>
            <p:nvPr/>
          </p:nvSpPr>
          <p:spPr>
            <a:xfrm>
              <a:off x="252" y="4944"/>
              <a:ext cx="156" cy="156"/>
            </a:xfrm>
            <a:prstGeom prst="ellipse">
              <a:avLst/>
            </a:prstGeom>
            <a:solidFill>
              <a:schemeClr val="bg1"/>
            </a:solidFill>
            <a:ln w="9525">
              <a:solidFill>
                <a:schemeClr val="tx1"/>
              </a:solidFill>
              <a:round/>
              <a:headEnd/>
              <a:tailEnd/>
            </a:ln>
          </p:spPr>
          <p:txBody>
            <a:bodyPr wrap="none" anchor="ctr"/>
            <a:lstStyle/>
            <a:p>
              <a:r>
                <a:rPr lang="ja-JP" altLang="en-US" sz="1000" dirty="0">
                  <a:latin typeface="Meiryo UI" panose="020B0604030504040204" pitchFamily="50" charset="-128"/>
                  <a:ea typeface="Meiryo UI" panose="020B0604030504040204" pitchFamily="50" charset="-128"/>
                </a:rPr>
                <a:t>　　　消火器</a:t>
              </a:r>
            </a:p>
          </p:txBody>
        </p:sp>
        <p:sp>
          <p:nvSpPr>
            <p:cNvPr id="1155" name="Text Box 172"/>
            <p:cNvSpPr txBox="1">
              <a:spLocks noChangeArrowheads="1"/>
            </p:cNvSpPr>
            <p:nvPr/>
          </p:nvSpPr>
          <p:spPr>
            <a:xfrm>
              <a:off x="234" y="4947"/>
              <a:ext cx="213" cy="145"/>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ja-JP" altLang="en-US" sz="900" dirty="0">
                  <a:latin typeface="Meiryo UI" panose="020B0604030504040204" pitchFamily="50" charset="-128"/>
                  <a:ea typeface="Meiryo UI" panose="020B0604030504040204" pitchFamily="50" charset="-128"/>
                </a:rPr>
                <a:t>消</a:t>
              </a:r>
              <a:endParaRPr lang="en-US" altLang="ja-JP" sz="900" dirty="0">
                <a:latin typeface="Meiryo UI" panose="020B0604030504040204" pitchFamily="50" charset="-128"/>
                <a:ea typeface="Meiryo UI" panose="020B0604030504040204" pitchFamily="50" charset="-128"/>
              </a:endParaRPr>
            </a:p>
          </p:txBody>
        </p:sp>
      </p:grpSp>
      <p:sp>
        <p:nvSpPr>
          <p:cNvPr id="1156" name="正方形/長方形 34"/>
          <p:cNvSpPr/>
          <p:nvPr/>
        </p:nvSpPr>
        <p:spPr>
          <a:xfrm>
            <a:off x="259764" y="2201986"/>
            <a:ext cx="6151146" cy="3814664"/>
          </a:xfrm>
          <a:prstGeom prst="rect">
            <a:avLst/>
          </a:prstGeom>
          <a:solidFill>
            <a:schemeClr val="bg1"/>
          </a:solidFill>
          <a:ln w="38100" cmpd="sng">
            <a:solidFill>
              <a:schemeClr val="tx1"/>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ja-JP" altLang="en-US" sz="1000">
              <a:solidFill>
                <a:srgbClr val="FFFFFF"/>
              </a:solidFill>
              <a:latin typeface="Meiryo UI" panose="020B0604030504040204" pitchFamily="50" charset="-128"/>
              <a:ea typeface="Meiryo UI" panose="020B0604030504040204" pitchFamily="50" charset="-128"/>
            </a:endParaRPr>
          </a:p>
        </p:txBody>
      </p:sp>
      <p:sp>
        <p:nvSpPr>
          <p:cNvPr id="1157" name="Rectangle 152"/>
          <p:cNvSpPr>
            <a:spLocks noChangeArrowheads="1"/>
          </p:cNvSpPr>
          <p:nvPr/>
        </p:nvSpPr>
        <p:spPr>
          <a:xfrm>
            <a:off x="334716" y="8594933"/>
            <a:ext cx="2976629" cy="669437"/>
          </a:xfrm>
          <a:prstGeom prst="rect">
            <a:avLst/>
          </a:prstGeom>
          <a:solidFill>
            <a:schemeClr val="bg2"/>
          </a:solidFill>
          <a:ln w="9525">
            <a:solidFill>
              <a:schemeClr val="tx1"/>
            </a:solidFill>
            <a:miter lim="800000"/>
            <a:headEnd/>
            <a:tailEnd/>
          </a:ln>
          <a:effectLst/>
        </p:spPr>
        <p:txBody>
          <a:bodyPr wrap="none" anchor="ctr"/>
          <a:lstStyle/>
          <a:p>
            <a:pPr algn="ctr">
              <a:spcBef>
                <a:spcPct val="50000"/>
              </a:spcBef>
              <a:defRPr/>
            </a:pPr>
            <a:r>
              <a:rPr lang="en-US" altLang="ja-JP" sz="1000"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HGP創英角ｺﾞｼｯｸUB" charset="0"/>
              </a:rPr>
              <a:t>※</a:t>
            </a:r>
            <a:r>
              <a:rPr lang="ja-JP" altLang="en-US" sz="1000"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HGP創英角ｺﾞｼｯｸUB" charset="0"/>
              </a:rPr>
              <a:t>机の大きさの目安</a:t>
            </a:r>
            <a:endParaRPr lang="en-US" altLang="ja-JP" sz="1000"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HGP創英角ｺﾞｼｯｸUB" charset="0"/>
            </a:endParaRPr>
          </a:p>
          <a:p>
            <a:pPr algn="ctr">
              <a:defRPr/>
            </a:pPr>
            <a:r>
              <a:rPr lang="ja-JP" altLang="en-US" sz="1000"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HGP創英角ｺﾞｼｯｸUB" charset="0"/>
              </a:rPr>
              <a:t>Ｗ</a:t>
            </a:r>
            <a:r>
              <a:rPr lang="en-US" altLang="ja-JP" sz="1000"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HGP創英角ｺﾞｼｯｸUB" charset="0"/>
              </a:rPr>
              <a:t>1800mm×D450mm</a:t>
            </a:r>
          </a:p>
        </p:txBody>
      </p:sp>
      <p:sp>
        <p:nvSpPr>
          <p:cNvPr id="1315" name="テキスト 205"/>
          <p:cNvSpPr txBox="1"/>
          <p:nvPr/>
        </p:nvSpPr>
        <p:spPr>
          <a:xfrm>
            <a:off x="2065480" y="1060608"/>
            <a:ext cx="2491730" cy="460772"/>
          </a:xfrm>
          <a:prstGeom prst="rect"/>
          <a:solidFill>
            <a:schemeClr val="tx1"/>
          </a:solidFill>
        </p:spPr>
        <p:txBody>
          <a:bodyPr wrap="square">
            <a:spAutoFit/>
          </a:bodyPr>
          <a:p>
            <a:pPr algn="ctr">
              <a:defRPr lang="ja-JP" altLang="en-US"/>
            </a:pPr>
            <a:r>
              <a:rPr lang="ja-JP" altLang="en-US" sz="2400">
                <a:solidFill>
                  <a:schemeClr val="bg1"/>
                </a:solidFill>
              </a:rPr>
              <a:t>記入不要</a:t>
            </a:r>
            <a:endParaRPr lang="ja-JP" altLang="en-US" sz="240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0" name=""/>
        <p:cNvGrpSpPr/>
        <p:nvPr/>
      </p:nvGrpSpPr>
      <p:grpSpPr>
        <a:xfrm>
          <a:off x="0" y="0"/>
          <a:ext cx="0" cy="0"/>
          <a:chOff x="0" y="0"/>
          <a:chExt cx="0" cy="0"/>
        </a:xfrm>
      </p:grpSpPr>
      <p:sp>
        <p:nvSpPr>
          <p:cNvPr id="1159" name="Rectangle 2"/>
          <p:cNvSpPr>
            <a:spLocks noChangeArrowheads="1"/>
          </p:cNvSpPr>
          <p:nvPr/>
        </p:nvSpPr>
        <p:spPr>
          <a:xfrm>
            <a:off x="0" y="0"/>
            <a:ext cx="6858000" cy="560388"/>
          </a:xfrm>
          <a:prstGeom prst="rect">
            <a:avLst/>
          </a:prstGeom>
          <a:solidFill>
            <a:schemeClr val="bg2"/>
          </a:solidFill>
          <a:ln w="9525">
            <a:noFill/>
            <a:miter lim="800000"/>
            <a:headEnd/>
            <a:tailEnd/>
          </a:ln>
          <a:effectLst/>
        </p:spPr>
        <p:txBody>
          <a:bodyPr wrap="none" lIns="234000" anchor="ctr"/>
          <a:lstStyle/>
          <a:p>
            <a:pPr>
              <a:defRPr/>
            </a:pPr>
            <a:r>
              <a:rPr lang="ja-JP" altLang="en-US">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設備申込書　電気使用</a:t>
            </a:r>
          </a:p>
        </p:txBody>
      </p:sp>
      <p:sp>
        <p:nvSpPr>
          <p:cNvPr id="1160"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dirty="0">
                <a:solidFill>
                  <a:schemeClr val="bg2"/>
                </a:solidFill>
                <a:latin typeface="Meiryo UI" panose="020B0604030504040204" pitchFamily="50" charset="-128"/>
                <a:ea typeface="Meiryo UI" panose="020B0604030504040204" pitchFamily="50" charset="-128"/>
                <a:cs typeface="ＤＦＰ平成ゴシック体W9" charset="0"/>
              </a:rPr>
              <a:t>書式２</a:t>
            </a:r>
          </a:p>
        </p:txBody>
      </p:sp>
      <p:sp>
        <p:nvSpPr>
          <p:cNvPr id="1161" name="テキスト ボックス 19"/>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dirty="0">
              <a:latin typeface="Meiryo UI" panose="020B0604030504040204" pitchFamily="50" charset="-128"/>
              <a:ea typeface="Meiryo UI" panose="020B0604030504040204" pitchFamily="50" charset="-128"/>
              <a:cs typeface="ＤＦＰ平成ゴシック体W9" charset="0"/>
            </a:endParaRPr>
          </a:p>
        </p:txBody>
      </p:sp>
      <p:sp>
        <p:nvSpPr>
          <p:cNvPr id="1162" name="Text Box 5"/>
          <p:cNvSpPr txBox="1">
            <a:spLocks noChangeArrowheads="1"/>
          </p:cNvSpPr>
          <p:nvPr/>
        </p:nvSpPr>
        <p:spPr>
          <a:xfrm>
            <a:off x="187325" y="666750"/>
            <a:ext cx="1755775" cy="274638"/>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a:latin typeface="Meiryo UI" panose="020B0604030504040204" pitchFamily="50" charset="-128"/>
                <a:ea typeface="Meiryo UI" panose="020B0604030504040204" pitchFamily="50" charset="-128"/>
                <a:cs typeface="ＤＦＰ平成ゴシック体W9" charset="0"/>
              </a:rPr>
              <a:t>出展団体名</a:t>
            </a:r>
          </a:p>
        </p:txBody>
      </p:sp>
      <p:sp>
        <p:nvSpPr>
          <p:cNvPr id="1163" name="Rectangle 6"/>
          <p:cNvSpPr>
            <a:spLocks noChangeArrowheads="1"/>
          </p:cNvSpPr>
          <p:nvPr/>
        </p:nvSpPr>
        <p:spPr>
          <a:xfrm>
            <a:off x="187325" y="944563"/>
            <a:ext cx="3343275" cy="381000"/>
          </a:xfrm>
          <a:prstGeom prst="rect">
            <a:avLst/>
          </a:prstGeom>
          <a:solidFill>
            <a:schemeClr val="bg1"/>
          </a:solidFill>
          <a:ln w="9525">
            <a:solidFill>
              <a:schemeClr val="tx1"/>
            </a:solidFill>
            <a:miter lim="800000"/>
            <a:headEnd/>
            <a:tailEnd/>
          </a:ln>
        </p:spPr>
        <p:txBody>
          <a:bodyPr wrap="none" anchor="ctr"/>
          <a:lstStyle/>
          <a:p>
            <a:r>
              <a:rPr lang="ja-JP" altLang="en-US" sz="1000" dirty="0">
                <a:latin typeface="Meiryo UI" panose="020B0604030504040204" pitchFamily="50" charset="-128"/>
                <a:ea typeface="Meiryo UI" panose="020B0604030504040204" pitchFamily="50" charset="-128"/>
              </a:rPr>
              <a:t>出展団体名</a:t>
            </a:r>
          </a:p>
        </p:txBody>
      </p:sp>
      <p:sp>
        <p:nvSpPr>
          <p:cNvPr id="1164" name="Rectangle 7"/>
          <p:cNvSpPr>
            <a:spLocks noChangeArrowheads="1"/>
          </p:cNvSpPr>
          <p:nvPr/>
        </p:nvSpPr>
        <p:spPr>
          <a:xfrm>
            <a:off x="3686175" y="944563"/>
            <a:ext cx="29876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氏名</a:t>
            </a:r>
          </a:p>
        </p:txBody>
      </p:sp>
      <p:sp>
        <p:nvSpPr>
          <p:cNvPr id="1165" name="Text Box 8"/>
          <p:cNvSpPr txBox="1">
            <a:spLocks noChangeArrowheads="1"/>
          </p:cNvSpPr>
          <p:nvPr/>
        </p:nvSpPr>
        <p:spPr>
          <a:xfrm>
            <a:off x="3654425" y="666750"/>
            <a:ext cx="1755775" cy="274638"/>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担当者名</a:t>
            </a:r>
          </a:p>
        </p:txBody>
      </p:sp>
      <p:sp>
        <p:nvSpPr>
          <p:cNvPr id="1166" name="Rectangle 9"/>
          <p:cNvSpPr>
            <a:spLocks noChangeArrowheads="1"/>
          </p:cNvSpPr>
          <p:nvPr/>
        </p:nvSpPr>
        <p:spPr>
          <a:xfrm>
            <a:off x="187325" y="1360488"/>
            <a:ext cx="33432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出展団体住所</a:t>
            </a:r>
          </a:p>
        </p:txBody>
      </p:sp>
      <p:sp>
        <p:nvSpPr>
          <p:cNvPr id="1167" name="Rectangle 10"/>
          <p:cNvSpPr>
            <a:spLocks noChangeArrowheads="1"/>
          </p:cNvSpPr>
          <p:nvPr/>
        </p:nvSpPr>
        <p:spPr>
          <a:xfrm>
            <a:off x="3686175" y="1360488"/>
            <a:ext cx="29876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連絡先</a:t>
            </a:r>
          </a:p>
        </p:txBody>
      </p:sp>
      <p:graphicFrame>
        <p:nvGraphicFramePr>
          <p:cNvPr id="1168" name="Group 44"/>
          <p:cNvGraphicFramePr>
            <a:graphicFrameLocks noGrp="1"/>
          </p:cNvGraphicFramePr>
          <p:nvPr>
            <p:extLst>
              <p:ext uri="{D42A27DB-BD31-4B8C-83A1-F6EECF244321}">
                <p14:modId xmlns:p14="http://schemas.microsoft.com/office/powerpoint/2010/main" val="961421511"/>
              </p:ext>
            </p:extLst>
          </p:nvPr>
        </p:nvGraphicFramePr>
        <p:xfrm>
          <a:off x="187325" y="4611636"/>
          <a:ext cx="6486525" cy="2956720"/>
        </p:xfrm>
        <a:graphic>
          <a:graphicData uri="http://schemas.openxmlformats.org/drawingml/2006/table">
            <a:tbl>
              <a:tblPr/>
              <a:tblGrid>
                <a:gridCol w="1993900">
                  <a:extLst>
                    <a:ext uri="{9D8B030D-6E8A-4147-A177-3AD203B41FA5}"/>
                  </a:extLst>
                </a:gridCol>
                <a:gridCol w="723900">
                  <a:extLst>
                    <a:ext uri="{9D8B030D-6E8A-4147-A177-3AD203B41FA5}"/>
                  </a:extLst>
                </a:gridCol>
                <a:gridCol w="511175">
                  <a:extLst>
                    <a:ext uri="{9D8B030D-6E8A-4147-A177-3AD203B41FA5}"/>
                  </a:extLst>
                </a:gridCol>
                <a:gridCol w="1974850">
                  <a:extLst>
                    <a:ext uri="{9D8B030D-6E8A-4147-A177-3AD203B41FA5}"/>
                  </a:extLst>
                </a:gridCol>
                <a:gridCol w="742950">
                  <a:extLst>
                    <a:ext uri="{9D8B030D-6E8A-4147-A177-3AD203B41FA5}"/>
                  </a:extLst>
                </a:gridCol>
                <a:gridCol w="539750">
                  <a:extLst>
                    <a:ext uri="{9D8B030D-6E8A-4147-A177-3AD203B41FA5}"/>
                  </a:extLst>
                </a:gridCol>
              </a:tblGrid>
              <a:tr h="243735">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100V</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　電気器具</a:t>
                      </a: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hMerge="1">
                  <a:txBody>
                    <a:bodyPr/>
                    <a:lstStyle/>
                    <a:p>
                      <a:endParaRPr kumimoji="1" lang="ja-JP" altLang="en-US"/>
                    </a:p>
                  </a:txBody>
                  <a:tcPr/>
                </a:tc>
                <a:tc hMerge="1">
                  <a:txBody>
                    <a:bodyPr/>
                    <a:lstStyle/>
                    <a:p>
                      <a:endParaRPr kumimoji="1" lang="ja-JP" altLang="en-US"/>
                    </a:p>
                  </a:txBody>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200V</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　電気器具</a:t>
                      </a: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extLst>
              </a:tr>
              <a:tr h="22850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名称</a:t>
                      </a: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消費電力</a:t>
                      </a: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台数</a:t>
                      </a: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名称</a:t>
                      </a: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消費電力</a:t>
                      </a: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台数</a:t>
                      </a: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20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100V </a:t>
                      </a: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合計消費電力</a:t>
                      </a: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w</a:t>
                      </a: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200V </a:t>
                      </a: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合計消費電力</a:t>
                      </a:r>
                    </a:p>
                  </a:txBody>
                  <a:tcPr marT="45700" marB="457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w</a:t>
                      </a: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95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00" marB="457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95000"/>
                      </a:schemeClr>
                    </a:solidFill>
                  </a:tcPr>
                </a:tc>
                <a:extLst>
                  <a:ext uri="{0D108BD9-81ED-4DB2-BD59-A6C34878D82A}"/>
                </a:extLst>
              </a:tr>
            </a:tbl>
          </a:graphicData>
        </a:graphic>
      </p:graphicFrame>
      <p:graphicFrame>
        <p:nvGraphicFramePr>
          <p:cNvPr id="1169" name="Group 113"/>
          <p:cNvGraphicFramePr>
            <a:graphicFrameLocks noGrp="1"/>
          </p:cNvGraphicFramePr>
          <p:nvPr>
            <p:extLst>
              <p:ext uri="{D42A27DB-BD31-4B8C-83A1-F6EECF244321}">
                <p14:modId xmlns:p14="http://schemas.microsoft.com/office/powerpoint/2010/main" val="3758181457"/>
              </p:ext>
            </p:extLst>
          </p:nvPr>
        </p:nvGraphicFramePr>
        <p:xfrm>
          <a:off x="187325" y="8815800"/>
          <a:ext cx="6483350" cy="521040"/>
        </p:xfrm>
        <a:graphic>
          <a:graphicData uri="http://schemas.openxmlformats.org/drawingml/2006/table">
            <a:tbl>
              <a:tblPr/>
              <a:tblGrid>
                <a:gridCol w="2468916">
                  <a:extLst>
                    <a:ext uri="{9D8B030D-6E8A-4147-A177-3AD203B41FA5}"/>
                  </a:extLst>
                </a:gridCol>
                <a:gridCol w="1224676">
                  <a:extLst>
                    <a:ext uri="{9D8B030D-6E8A-4147-A177-3AD203B41FA5}"/>
                  </a:extLst>
                </a:gridCol>
                <a:gridCol w="2789758">
                  <a:extLst>
                    <a:ext uri="{9D8B030D-6E8A-4147-A177-3AD203B41FA5}"/>
                  </a:extLst>
                </a:gridCol>
              </a:tblGrid>
              <a:tr h="219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区分</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持ち込み・手配数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具体的な用途（器具名）</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extLst>
                  <a:ext uri="{0D108BD9-81ED-4DB2-BD59-A6C34878D82A}"/>
                </a:extLst>
              </a:tr>
              <a:tr h="2365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プロパンガス</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8kg</a:t>
                      </a: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本</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graphicFrame>
        <p:nvGraphicFramePr>
          <p:cNvPr id="1170" name="Group 136"/>
          <p:cNvGraphicFramePr>
            <a:graphicFrameLocks noGrp="1"/>
          </p:cNvGraphicFramePr>
          <p:nvPr>
            <p:extLst>
              <p:ext uri="{D42A27DB-BD31-4B8C-83A1-F6EECF244321}">
                <p14:modId xmlns:p14="http://schemas.microsoft.com/office/powerpoint/2010/main" val="1999261478"/>
              </p:ext>
            </p:extLst>
          </p:nvPr>
        </p:nvGraphicFramePr>
        <p:xfrm>
          <a:off x="187325" y="8264937"/>
          <a:ext cx="6486525" cy="492125"/>
        </p:xfrm>
        <a:graphic>
          <a:graphicData uri="http://schemas.openxmlformats.org/drawingml/2006/table">
            <a:tbl>
              <a:tblPr/>
              <a:tblGrid>
                <a:gridCol w="1165225">
                  <a:extLst>
                    <a:ext uri="{9D8B030D-6E8A-4147-A177-3AD203B41FA5}"/>
                  </a:extLst>
                </a:gridCol>
                <a:gridCol w="5321300">
                  <a:extLst>
                    <a:ext uri="{9D8B030D-6E8A-4147-A177-3AD203B41FA5}"/>
                  </a:extLst>
                </a:gridCol>
              </a:tblGrid>
              <a:tr h="492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プロパンガスを</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①</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自社で手配する（持ち込む）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②</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自社で手配する（業者に依頼する）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③</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ガスを使用しない</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ガスを使用する場合は、出展団体で持ち込むか、専門業者へ依頼してください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sp>
        <p:nvSpPr>
          <p:cNvPr id="1171" name="Text Box 4"/>
          <p:cNvSpPr txBox="1">
            <a:spLocks noChangeArrowheads="1"/>
          </p:cNvSpPr>
          <p:nvPr/>
        </p:nvSpPr>
        <p:spPr>
          <a:xfrm>
            <a:off x="187325" y="1855788"/>
            <a:ext cx="6486525" cy="274637"/>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電気工事価格／</a:t>
            </a:r>
            <a:r>
              <a:rPr lang="ja-JP" altLang="en-US" sz="1000" dirty="0">
                <a:latin typeface="Meiryo UI" panose="020B0604030504040204" pitchFamily="50" charset="-128"/>
                <a:ea typeface="Meiryo UI" panose="020B0604030504040204" pitchFamily="50" charset="-128"/>
                <a:cs typeface="ＤＦＰ平成ゴシック体W9" charset="0"/>
              </a:rPr>
              <a:t>使用日数や消費電力、電気製品の台数に関わらず、一律の金額です。　</a:t>
            </a:r>
          </a:p>
        </p:txBody>
      </p:sp>
      <p:sp>
        <p:nvSpPr>
          <p:cNvPr id="1172" name="Text Box 34"/>
          <p:cNvSpPr txBox="1">
            <a:spLocks noChangeArrowheads="1"/>
          </p:cNvSpPr>
          <p:nvPr/>
        </p:nvSpPr>
        <p:spPr>
          <a:xfrm>
            <a:off x="187325" y="3487738"/>
            <a:ext cx="6486525" cy="274637"/>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電気工事</a:t>
            </a:r>
            <a:r>
              <a:rPr lang="en-US" altLang="ja-JP" sz="1200" dirty="0">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申込確認／</a:t>
            </a:r>
            <a:r>
              <a:rPr lang="ja-JP" altLang="en-US" sz="1000" dirty="0">
                <a:latin typeface="Meiryo UI" panose="020B0604030504040204" pitchFamily="50" charset="-128"/>
                <a:ea typeface="Meiryo UI" panose="020B0604030504040204" pitchFamily="50" charset="-128"/>
                <a:cs typeface="ＤＦＰ平成ゴシック体W9" charset="0"/>
              </a:rPr>
              <a:t>〇をしてください。複数選択可</a:t>
            </a:r>
          </a:p>
        </p:txBody>
      </p:sp>
      <p:sp>
        <p:nvSpPr>
          <p:cNvPr id="1173" name="Text Box 112"/>
          <p:cNvSpPr txBox="1">
            <a:spLocks noChangeArrowheads="1"/>
          </p:cNvSpPr>
          <p:nvPr/>
        </p:nvSpPr>
        <p:spPr>
          <a:xfrm>
            <a:off x="187325" y="7815210"/>
            <a:ext cx="6486525" cy="443711"/>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ts val="12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プロパンガス使用確認／</a:t>
            </a:r>
            <a:r>
              <a:rPr lang="ja-JP" altLang="en-US" sz="1000" dirty="0">
                <a:latin typeface="Meiryo UI" panose="020B0604030504040204" pitchFamily="50" charset="-128"/>
                <a:ea typeface="Meiryo UI" panose="020B0604030504040204" pitchFamily="50" charset="-128"/>
                <a:cs typeface="ＤＦＰ平成ゴシック体W9" charset="0"/>
              </a:rPr>
              <a:t>下記に〇印をお願いします。</a:t>
            </a:r>
            <a:endParaRPr lang="en-US" altLang="ja-JP" sz="1000" dirty="0">
              <a:latin typeface="Meiryo UI" panose="020B0604030504040204" pitchFamily="50" charset="-128"/>
              <a:ea typeface="Meiryo UI" panose="020B0604030504040204" pitchFamily="50" charset="-128"/>
              <a:cs typeface="ＤＦＰ平成ゴシック体W9" charset="0"/>
            </a:endParaRPr>
          </a:p>
          <a:p>
            <a:pPr>
              <a:spcBef>
                <a:spcPts val="120"/>
              </a:spcBef>
            </a:pPr>
            <a:r>
              <a:rPr lang="en-US" altLang="ja-JP" sz="1000" dirty="0">
                <a:latin typeface="Meiryo UI" panose="020B0604030504040204" pitchFamily="50" charset="-128"/>
                <a:ea typeface="Meiryo UI" panose="020B0604030504040204" pitchFamily="50" charset="-128"/>
                <a:cs typeface="ＤＦＰ平成ゴシック体W9" charset="0"/>
              </a:rPr>
              <a:t>	</a:t>
            </a:r>
            <a:r>
              <a:rPr lang="ja-JP" altLang="en-US" sz="1000" dirty="0">
                <a:latin typeface="Meiryo UI" panose="020B0604030504040204" pitchFamily="50" charset="-128"/>
                <a:ea typeface="Meiryo UI" panose="020B0604030504040204" pitchFamily="50" charset="-128"/>
                <a:cs typeface="ＤＦＰ平成ゴシック体W9" charset="0"/>
              </a:rPr>
              <a:t>　　　　　　　　　電気製品・裸火を使用する場合は、消火器を必ず設置してください。</a:t>
            </a:r>
            <a:endParaRPr lang="en-US" altLang="ja-JP" sz="1000" dirty="0">
              <a:latin typeface="Meiryo UI" panose="020B0604030504040204" pitchFamily="50" charset="-128"/>
              <a:ea typeface="Meiryo UI" panose="020B0604030504040204" pitchFamily="50" charset="-128"/>
              <a:cs typeface="ＤＦＰ平成ゴシック体W9" charset="0"/>
            </a:endParaRPr>
          </a:p>
        </p:txBody>
      </p:sp>
      <p:sp>
        <p:nvSpPr>
          <p:cNvPr id="1174" name="テキスト ボックス 20"/>
          <p:cNvSpPr txBox="1">
            <a:spLocks noChangeArrowheads="1"/>
          </p:cNvSpPr>
          <p:nvPr/>
        </p:nvSpPr>
        <p:spPr>
          <a:xfrm>
            <a:off x="998538" y="1333500"/>
            <a:ext cx="287337" cy="215900"/>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800">
                <a:latin typeface="Meiryo UI" panose="020B0604030504040204" pitchFamily="50" charset="-128"/>
                <a:ea typeface="Meiryo UI" panose="020B0604030504040204" pitchFamily="50" charset="-128"/>
              </a:rPr>
              <a:t>〒</a:t>
            </a:r>
            <a:endParaRPr lang="ja-JP" altLang="en-US" sz="800">
              <a:latin typeface="Meiryo UI" panose="020B0604030504040204" pitchFamily="50" charset="-128"/>
              <a:ea typeface="Meiryo UI" panose="020B0604030504040204" pitchFamily="50" charset="-128"/>
            </a:endParaRPr>
          </a:p>
        </p:txBody>
      </p:sp>
      <p:sp>
        <p:nvSpPr>
          <p:cNvPr id="1175" name="テキスト ボックス 1"/>
          <p:cNvSpPr txBox="1">
            <a:spLocks noChangeArrowheads="1"/>
          </p:cNvSpPr>
          <p:nvPr/>
        </p:nvSpPr>
        <p:spPr>
          <a:xfrm>
            <a:off x="2441575" y="7552516"/>
            <a:ext cx="4333875" cy="253916"/>
          </a:xfrm>
          <a:prstGeom prst="rect">
            <a:avLst/>
          </a:prstGeom>
          <a:noFill/>
          <a:ln>
            <a:noFill/>
          </a:ln>
        </p:spPr>
        <p:txBody>
          <a:bodyPr wrap="squar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050" dirty="0">
                <a:solidFill>
                  <a:srgbClr val="FF0000"/>
                </a:solidFill>
                <a:latin typeface="Meiryo UI" panose="020B0604030504040204" pitchFamily="50" charset="-128"/>
                <a:ea typeface="Meiryo UI" panose="020B0604030504040204" pitchFamily="50" charset="-128"/>
              </a:rPr>
              <a:t>※</a:t>
            </a:r>
            <a:r>
              <a:rPr lang="ja-JP" altLang="en-US" sz="1050" dirty="0">
                <a:solidFill>
                  <a:srgbClr val="FF0000"/>
                </a:solidFill>
                <a:latin typeface="Meiryo UI" panose="020B0604030504040204" pitchFamily="50" charset="-128"/>
                <a:ea typeface="Meiryo UI" panose="020B0604030504040204" pitchFamily="50" charset="-128"/>
              </a:rPr>
              <a:t>電気容量計算の為、消費電力や器具の台数など具体的に記入してください</a:t>
            </a:r>
          </a:p>
        </p:txBody>
      </p:sp>
      <p:graphicFrame>
        <p:nvGraphicFramePr>
          <p:cNvPr id="1176" name="Group 144"/>
          <p:cNvGraphicFramePr>
            <a:graphicFrameLocks noGrp="1"/>
          </p:cNvGraphicFramePr>
          <p:nvPr>
            <p:extLst>
              <p:ext uri="{D42A27DB-BD31-4B8C-83A1-F6EECF244321}">
                <p14:modId xmlns:p14="http://schemas.microsoft.com/office/powerpoint/2010/main" val="3102790386"/>
              </p:ext>
            </p:extLst>
          </p:nvPr>
        </p:nvGraphicFramePr>
        <p:xfrm>
          <a:off x="187325" y="2132013"/>
          <a:ext cx="6486525" cy="1241880"/>
        </p:xfrm>
        <a:graphic>
          <a:graphicData uri="http://schemas.openxmlformats.org/drawingml/2006/table">
            <a:tbl>
              <a:tblPr/>
              <a:tblGrid>
                <a:gridCol w="1450975">
                  <a:extLst>
                    <a:ext uri="{9D8B030D-6E8A-4147-A177-3AD203B41FA5}"/>
                  </a:extLst>
                </a:gridCol>
                <a:gridCol w="2273300">
                  <a:extLst>
                    <a:ext uri="{9D8B030D-6E8A-4147-A177-3AD203B41FA5}"/>
                  </a:extLst>
                </a:gridCol>
                <a:gridCol w="2762250">
                  <a:extLst>
                    <a:ext uri="{9D8B030D-6E8A-4147-A177-3AD203B41FA5}"/>
                  </a:extLst>
                </a:gridCol>
              </a:tblGrid>
              <a:tr h="24396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区分</a:t>
                      </a: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価格（税別）</a:t>
                      </a: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extLst>
                  <a:ext uri="{0D108BD9-81ED-4DB2-BD59-A6C34878D82A}"/>
                </a:extLst>
              </a:tr>
              <a:tr h="243965">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100V</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電気工事費</a:t>
                      </a:r>
                      <a:endPar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6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1.5kw</a:t>
                      </a:r>
                      <a:r>
                        <a:rPr kumimoji="1" lang="ja-JP" altLang="en-US" sz="6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につきｺﾝｾﾝﾄ　２口／１個付</a:t>
                      </a:r>
                      <a:endParaRPr kumimoji="1" lang="en-US" altLang="ja-JP" sz="6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44" marB="457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一般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8</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30</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17</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00</a:t>
                      </a:r>
                      <a:endPar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16,500</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 </a:t>
                      </a:r>
                      <a:r>
                        <a:rPr kumimoji="1" lang="en-US" altLang="ja-JP" sz="10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HGP創英角ｺﾞｼｯｸUB" charset="0"/>
                        </a:rPr>
                        <a:t>※</a:t>
                      </a:r>
                      <a:r>
                        <a:rPr kumimoji="1" lang="ja-JP" altLang="en-US" sz="10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HGP創英角ｺﾞｼｯｸUB" charset="0"/>
                        </a:rPr>
                        <a:t>追加コンセント</a:t>
                      </a:r>
                      <a:r>
                        <a:rPr kumimoji="1" lang="ja-JP" altLang="en-US" sz="1000" b="0"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HGP創英角ｺﾞｼｯｸUB" charset="0"/>
                        </a:rPr>
                        <a:t>3,300</a:t>
                      </a:r>
                      <a:endParaRPr kumimoji="1" lang="en-US" altLang="ja-JP" sz="10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HGP創英角ｺﾞｼｯｸUB" charset="0"/>
                      </a:endParaRP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43965">
                <a:tc vMerge="1">
                  <a:txBody>
                    <a:bodyPr/>
                    <a:lstStyle/>
                    <a:p>
                      <a:endParaRPr kumimoji="1" lang="ja-JP" alt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24</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時間通電</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（追加費用がかかります）</a:t>
                      </a: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16,500</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16,500</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33,000</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43965">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200V</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電気工事費</a:t>
                      </a:r>
                      <a:endParaRPr kumimoji="1"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a:t>
                      </a:r>
                      <a:r>
                        <a:rPr kumimoji="1" lang="ja-JP" altLang="en-US" sz="6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系統につきｺﾝｾﾝﾄ　１個付</a:t>
                      </a:r>
                    </a:p>
                  </a:txBody>
                  <a:tcPr marT="45744" marB="4574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一般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8</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30</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17</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00</a:t>
                      </a:r>
                      <a:endPar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27,000</a:t>
                      </a:r>
                      <a:endParaRPr kumimoji="1" lang="en-US" altLang="ja-JP" sz="10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HGP創英角ｺﾞｼｯｸUB" charset="0"/>
                      </a:endParaRP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59213">
                <a:tc vMerge="1">
                  <a:txBody>
                    <a:bodyPr/>
                    <a:lstStyle/>
                    <a:p>
                      <a:endParaRPr kumimoji="1" lang="ja-JP" alt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24</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時間通電</a:t>
                      </a:r>
                      <a:r>
                        <a:rPr kumimoji="1" lang="en-US" altLang="ja-JP"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（追加費用がかかります）</a:t>
                      </a: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27,000</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21,000</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48,000</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marT="45744" marB="4574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graphicFrame>
        <p:nvGraphicFramePr>
          <p:cNvPr id="1177" name="Group 35"/>
          <p:cNvGraphicFramePr>
            <a:graphicFrameLocks noGrp="1"/>
          </p:cNvGraphicFramePr>
          <p:nvPr>
            <p:extLst>
              <p:ext uri="{D42A27DB-BD31-4B8C-83A1-F6EECF244321}">
                <p14:modId xmlns:p14="http://schemas.microsoft.com/office/powerpoint/2010/main" val="1438223837"/>
              </p:ext>
            </p:extLst>
          </p:nvPr>
        </p:nvGraphicFramePr>
        <p:xfrm>
          <a:off x="187325" y="3762375"/>
          <a:ext cx="6486525" cy="793920"/>
        </p:xfrm>
        <a:graphic>
          <a:graphicData uri="http://schemas.openxmlformats.org/drawingml/2006/table">
            <a:tbl>
              <a:tblPr/>
              <a:tblGrid>
                <a:gridCol w="1165225">
                  <a:extLst>
                    <a:ext uri="{9D8B030D-6E8A-4147-A177-3AD203B41FA5}"/>
                  </a:extLst>
                </a:gridCol>
                <a:gridCol w="5321300">
                  <a:extLst>
                    <a:ext uri="{9D8B030D-6E8A-4147-A177-3AD203B41FA5}"/>
                  </a:extLst>
                </a:gridCol>
              </a:tblGrid>
              <a:tr h="492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電気設備工事を</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EEEEE"/>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①100V</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を希望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②100V</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の</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24</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時間通電を希望　</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③100V</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追加コンセントを希望（　　　</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個）</a:t>
                      </a:r>
                      <a:r>
                        <a:rPr kumimoji="1" lang="en-US" altLang="ja-JP" sz="800" b="1"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en-US" altLang="ja-JP" sz="8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HGP創英角ｺﾞｼｯｸUB" charset="0"/>
                        </a:rPr>
                        <a:t>1.5kw</a:t>
                      </a:r>
                      <a:r>
                        <a:rPr kumimoji="1" lang="ja-JP" altLang="en-US" sz="8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HGP創英角ｺﾞｼｯｸUB" charset="0"/>
                        </a:rPr>
                        <a:t>につきｺﾝｾﾝﾄを２口以上使用する場合に</a:t>
                      </a:r>
                      <a:r>
                        <a:rPr kumimoji="1" lang="ja-JP" altLang="en-US" sz="800" b="1"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HGP創英角ｺﾞｼｯｸUB" charset="0"/>
                        </a:rPr>
                        <a:t>お申し込みください</a:t>
                      </a:r>
                      <a:endParaRPr kumimoji="1" lang="en-US" altLang="ja-JP" sz="1000" b="1"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④200V</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を希望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⑤200V</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の</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24</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時間通電</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を希望</a:t>
                      </a:r>
                      <a:endPar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⑥</a:t>
                      </a: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電気を使用しない　</a:t>
                      </a: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sp>
        <p:nvSpPr>
          <p:cNvPr id="1178" name="Text Box 135"/>
          <p:cNvSpPr txBox="1">
            <a:spLocks noChangeArrowheads="1"/>
          </p:cNvSpPr>
          <p:nvPr/>
        </p:nvSpPr>
        <p:spPr>
          <a:xfrm>
            <a:off x="187325" y="9345613"/>
            <a:ext cx="6486525" cy="336550"/>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r"/>
            <a:r>
              <a:rPr lang="ja-JP" altLang="en-US" sz="800" dirty="0">
                <a:latin typeface="Meiryo UI" panose="020B0604030504040204" pitchFamily="50" charset="-128"/>
                <a:ea typeface="Meiryo UI" panose="020B0604030504040204" pitchFamily="50" charset="-128"/>
                <a:cs typeface="HGP創英角ｺﾞｼｯｸUB" charset="0"/>
              </a:rPr>
              <a:t>プロパンガスと調整器は１対１での使用となります。２又等での使用できません。</a:t>
            </a:r>
            <a:br>
              <a:rPr lang="en-US" altLang="ja-JP" sz="800" dirty="0">
                <a:latin typeface="Meiryo UI" panose="020B0604030504040204" pitchFamily="50" charset="-128"/>
                <a:ea typeface="Meiryo UI" panose="020B0604030504040204" pitchFamily="50" charset="-128"/>
                <a:cs typeface="HGP創英角ｺﾞｼｯｸUB" charset="0"/>
              </a:rPr>
            </a:br>
            <a:r>
              <a:rPr lang="ja-JP" altLang="en-US" sz="800" dirty="0">
                <a:latin typeface="Meiryo UI" panose="020B0604030504040204" pitchFamily="50" charset="-128"/>
                <a:ea typeface="Meiryo UI" panose="020B0604030504040204" pitchFamily="50" charset="-128"/>
                <a:cs typeface="HGP創英角ｺﾞｼｯｸUB" charset="0"/>
              </a:rPr>
              <a:t>机の上などでコンロ等使用する場合は、必ず耐火ボード（不燃材）などを使用してください。</a:t>
            </a:r>
          </a:p>
        </p:txBody>
      </p:sp>
      <p:sp>
        <p:nvSpPr>
          <p:cNvPr id="1319" name="テキスト 209"/>
          <p:cNvSpPr txBox="1"/>
          <p:nvPr/>
        </p:nvSpPr>
        <p:spPr>
          <a:xfrm>
            <a:off x="2116783" y="1135063"/>
            <a:ext cx="2491730" cy="460772"/>
          </a:xfrm>
          <a:prstGeom prst="rect"/>
          <a:solidFill>
            <a:schemeClr val="tx1"/>
          </a:solidFill>
        </p:spPr>
        <p:txBody>
          <a:bodyPr wrap="square">
            <a:spAutoFit/>
          </a:bodyPr>
          <a:p>
            <a:pPr algn="ctr">
              <a:defRPr lang="ja-JP" altLang="en-US"/>
            </a:pPr>
            <a:r>
              <a:rPr lang="ja-JP" altLang="en-US" sz="2400">
                <a:solidFill>
                  <a:schemeClr val="bg1"/>
                </a:solidFill>
              </a:rPr>
              <a:t>記入不要</a:t>
            </a:r>
            <a:endParaRPr lang="ja-JP" altLang="en-US" sz="240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0" name=""/>
        <p:cNvGrpSpPr/>
        <p:nvPr/>
      </p:nvGrpSpPr>
      <p:grpSpPr>
        <a:xfrm>
          <a:off x="0" y="0"/>
          <a:ext cx="0" cy="0"/>
          <a:chOff x="0" y="0"/>
          <a:chExt cx="0" cy="0"/>
        </a:xfrm>
      </p:grpSpPr>
      <p:sp>
        <p:nvSpPr>
          <p:cNvPr id="1180" name="Rectangle 2"/>
          <p:cNvSpPr>
            <a:spLocks noChangeArrowheads="1"/>
          </p:cNvSpPr>
          <p:nvPr/>
        </p:nvSpPr>
        <p:spPr>
          <a:xfrm>
            <a:off x="0" y="0"/>
            <a:ext cx="6858000" cy="560388"/>
          </a:xfrm>
          <a:prstGeom prst="rect">
            <a:avLst/>
          </a:prstGeom>
          <a:solidFill>
            <a:schemeClr val="bg2"/>
          </a:solidFill>
          <a:ln w="9525">
            <a:noFill/>
            <a:miter lim="800000"/>
            <a:headEnd/>
            <a:tailEnd/>
          </a:ln>
          <a:effectLst/>
        </p:spPr>
        <p:txBody>
          <a:bodyPr wrap="none" lIns="234000" anchor="ctr"/>
          <a:lstStyle/>
          <a:p>
            <a:pPr>
              <a:defRPr/>
            </a:pPr>
            <a:r>
              <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備品申込書</a:t>
            </a:r>
          </a:p>
        </p:txBody>
      </p:sp>
      <p:sp>
        <p:nvSpPr>
          <p:cNvPr id="1181"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dirty="0">
                <a:solidFill>
                  <a:schemeClr val="bg2"/>
                </a:solidFill>
                <a:latin typeface="Meiryo UI" panose="020B0604030504040204" pitchFamily="50" charset="-128"/>
                <a:ea typeface="Meiryo UI" panose="020B0604030504040204" pitchFamily="50" charset="-128"/>
                <a:cs typeface="ＤＦＰ平成ゴシック体W9" charset="0"/>
              </a:rPr>
              <a:t>書式３</a:t>
            </a:r>
          </a:p>
        </p:txBody>
      </p:sp>
      <p:sp>
        <p:nvSpPr>
          <p:cNvPr id="1182" name="テキスト ボックス 11"/>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dirty="0">
              <a:latin typeface="Meiryo UI" panose="020B0604030504040204" pitchFamily="50" charset="-128"/>
              <a:ea typeface="Meiryo UI" panose="020B0604030504040204" pitchFamily="50" charset="-128"/>
              <a:cs typeface="ＤＦＰ平成ゴシック体W9" charset="0"/>
            </a:endParaRPr>
          </a:p>
        </p:txBody>
      </p:sp>
      <p:sp>
        <p:nvSpPr>
          <p:cNvPr id="1183" name="Text Box 651"/>
          <p:cNvSpPr txBox="1">
            <a:spLocks noChangeArrowheads="1"/>
          </p:cNvSpPr>
          <p:nvPr/>
        </p:nvSpPr>
        <p:spPr>
          <a:xfrm>
            <a:off x="187325" y="9623425"/>
            <a:ext cx="6486525" cy="214313"/>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r"/>
            <a:r>
              <a:rPr lang="ja-JP" altLang="en-US" sz="800">
                <a:ea typeface="HGP創英角ｺﾞｼｯｸUB" charset="0"/>
                <a:cs typeface="HGP創英角ｺﾞｼｯｸUB" charset="0"/>
              </a:rPr>
              <a:t>上記一覧に無いものは、実施本部までお問い合わせ下さい。</a:t>
            </a:r>
          </a:p>
        </p:txBody>
      </p:sp>
      <p:sp>
        <p:nvSpPr>
          <p:cNvPr id="1184" name="Text Box 5"/>
          <p:cNvSpPr txBox="1">
            <a:spLocks noChangeArrowheads="1"/>
          </p:cNvSpPr>
          <p:nvPr/>
        </p:nvSpPr>
        <p:spPr>
          <a:xfrm>
            <a:off x="187325" y="666750"/>
            <a:ext cx="1755775" cy="274638"/>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出展団体名</a:t>
            </a:r>
          </a:p>
        </p:txBody>
      </p:sp>
      <p:sp>
        <p:nvSpPr>
          <p:cNvPr id="1185" name="Rectangle 6"/>
          <p:cNvSpPr>
            <a:spLocks noChangeArrowheads="1"/>
          </p:cNvSpPr>
          <p:nvPr/>
        </p:nvSpPr>
        <p:spPr>
          <a:xfrm>
            <a:off x="187325" y="944563"/>
            <a:ext cx="33432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出展団体名</a:t>
            </a:r>
          </a:p>
        </p:txBody>
      </p:sp>
      <p:sp>
        <p:nvSpPr>
          <p:cNvPr id="1186" name="Rectangle 7"/>
          <p:cNvSpPr>
            <a:spLocks noChangeArrowheads="1"/>
          </p:cNvSpPr>
          <p:nvPr/>
        </p:nvSpPr>
        <p:spPr>
          <a:xfrm>
            <a:off x="3686175" y="944563"/>
            <a:ext cx="2987675" cy="381000"/>
          </a:xfrm>
          <a:prstGeom prst="rect">
            <a:avLst/>
          </a:prstGeom>
          <a:solidFill>
            <a:schemeClr val="bg1"/>
          </a:solidFill>
          <a:ln w="9525">
            <a:solidFill>
              <a:schemeClr val="tx1"/>
            </a:solidFill>
            <a:miter lim="800000"/>
            <a:headEnd/>
            <a:tailEnd/>
          </a:ln>
        </p:spPr>
        <p:txBody>
          <a:bodyPr wrap="none" anchor="ctr"/>
          <a:lstStyle/>
          <a:p>
            <a:r>
              <a:rPr lang="ja-JP" altLang="en-US" sz="1000" dirty="0">
                <a:latin typeface="Meiryo UI" panose="020B0604030504040204" pitchFamily="50" charset="-128"/>
                <a:ea typeface="Meiryo UI" panose="020B0604030504040204" pitchFamily="50" charset="-128"/>
              </a:rPr>
              <a:t>氏名</a:t>
            </a:r>
          </a:p>
        </p:txBody>
      </p:sp>
      <p:sp>
        <p:nvSpPr>
          <p:cNvPr id="1187" name="Text Box 8"/>
          <p:cNvSpPr txBox="1">
            <a:spLocks noChangeArrowheads="1"/>
          </p:cNvSpPr>
          <p:nvPr/>
        </p:nvSpPr>
        <p:spPr>
          <a:xfrm>
            <a:off x="3654425" y="666750"/>
            <a:ext cx="1755775" cy="274638"/>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担当者名</a:t>
            </a:r>
          </a:p>
        </p:txBody>
      </p:sp>
      <p:sp>
        <p:nvSpPr>
          <p:cNvPr id="1188" name="Rectangle 9"/>
          <p:cNvSpPr>
            <a:spLocks noChangeArrowheads="1"/>
          </p:cNvSpPr>
          <p:nvPr/>
        </p:nvSpPr>
        <p:spPr>
          <a:xfrm>
            <a:off x="187325" y="1360488"/>
            <a:ext cx="33432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出展団体住所</a:t>
            </a:r>
          </a:p>
        </p:txBody>
      </p:sp>
      <p:sp>
        <p:nvSpPr>
          <p:cNvPr id="1189" name="Rectangle 10"/>
          <p:cNvSpPr>
            <a:spLocks noChangeArrowheads="1"/>
          </p:cNvSpPr>
          <p:nvPr/>
        </p:nvSpPr>
        <p:spPr>
          <a:xfrm>
            <a:off x="3686175" y="1360488"/>
            <a:ext cx="2987675" cy="381000"/>
          </a:xfrm>
          <a:prstGeom prst="rect">
            <a:avLst/>
          </a:prstGeom>
          <a:solidFill>
            <a:schemeClr val="bg1"/>
          </a:solidFill>
          <a:ln w="9525">
            <a:solidFill>
              <a:schemeClr val="tx1"/>
            </a:solidFill>
            <a:miter lim="800000"/>
            <a:headEnd/>
            <a:tailEnd/>
          </a:ln>
        </p:spPr>
        <p:txBody>
          <a:bodyPr wrap="none" anchor="ctr"/>
          <a:lstStyle/>
          <a:p>
            <a:r>
              <a:rPr lang="ja-JP" altLang="en-US" sz="1000" dirty="0">
                <a:latin typeface="Meiryo UI" panose="020B0604030504040204" pitchFamily="50" charset="-128"/>
                <a:ea typeface="Meiryo UI" panose="020B0604030504040204" pitchFamily="50" charset="-128"/>
              </a:rPr>
              <a:t>連絡先</a:t>
            </a:r>
          </a:p>
        </p:txBody>
      </p:sp>
      <p:sp>
        <p:nvSpPr>
          <p:cNvPr id="1190" name="テキスト ボックス 13"/>
          <p:cNvSpPr txBox="1">
            <a:spLocks noChangeArrowheads="1"/>
          </p:cNvSpPr>
          <p:nvPr/>
        </p:nvSpPr>
        <p:spPr>
          <a:xfrm>
            <a:off x="973138" y="1333500"/>
            <a:ext cx="287337" cy="215900"/>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800" dirty="0">
                <a:latin typeface="Meiryo UI" panose="020B0604030504040204" pitchFamily="50" charset="-128"/>
                <a:ea typeface="Meiryo UI" panose="020B0604030504040204" pitchFamily="50" charset="-128"/>
              </a:rPr>
              <a:t>〒</a:t>
            </a:r>
            <a:endParaRPr lang="ja-JP" altLang="en-US" sz="800" dirty="0">
              <a:latin typeface="Meiryo UI" panose="020B0604030504040204" pitchFamily="50" charset="-128"/>
              <a:ea typeface="Meiryo UI" panose="020B0604030504040204" pitchFamily="50" charset="-128"/>
            </a:endParaRPr>
          </a:p>
        </p:txBody>
      </p:sp>
      <p:sp>
        <p:nvSpPr>
          <p:cNvPr id="1191" name="Text Box 4"/>
          <p:cNvSpPr txBox="1">
            <a:spLocks noChangeArrowheads="1"/>
          </p:cNvSpPr>
          <p:nvPr/>
        </p:nvSpPr>
        <p:spPr>
          <a:xfrm>
            <a:off x="187325" y="2049739"/>
            <a:ext cx="6486525" cy="274637"/>
          </a:xfrm>
          <a:prstGeom prst="rect">
            <a:avLst/>
          </a:prstGeom>
          <a:noFill/>
          <a:ln>
            <a:noFill/>
          </a:ln>
        </p:spPr>
        <p:txBody>
          <a:bodyPr>
            <a:spAutoFit/>
          </a:bodyPr>
          <a:lstStyle>
            <a:defPPr>
              <a:defRPr lang="ja-JP"/>
            </a:defPPr>
            <a:lvl1pPr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1pPr>
            <a:lvl2pPr marL="742950" indent="-28575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2pPr>
            <a:lvl3pPr marL="1143000" indent="-22860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3pPr>
            <a:lvl4pPr marL="1600200" indent="-22860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4pPr>
            <a:lvl5pPr marL="2057400" indent="-22860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5pPr>
            <a:lvl6pPr marL="25146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6pPr>
            <a:lvl7pPr marL="29718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7pPr>
            <a:lvl8pPr marL="34290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8pPr>
            <a:lvl9pPr marL="38862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備品＆価格（税別）</a:t>
            </a:r>
            <a:r>
              <a:rPr lang="ja-JP" altLang="en-US" sz="1000" dirty="0">
                <a:latin typeface="Meiryo UI" panose="020B0604030504040204" pitchFamily="50" charset="-128"/>
                <a:ea typeface="Meiryo UI" panose="020B0604030504040204" pitchFamily="50" charset="-128"/>
                <a:cs typeface="ＤＦＰ平成ゴシック体W9" charset="0"/>
              </a:rPr>
              <a:t>　</a:t>
            </a:r>
          </a:p>
        </p:txBody>
      </p:sp>
      <p:pic>
        <p:nvPicPr>
          <p:cNvPr id="1192" name="table"/>
          <p:cNvPicPr>
            <a:picLocks noChangeAspect="1"/>
          </p:cNvPicPr>
          <p:nvPr/>
        </p:nvPicPr>
        <p:blipFill>
          <a:blip r:embed="rId1"/>
          <a:stretch>
            <a:fillRect/>
          </a:stretch>
        </p:blipFill>
        <p:spPr>
          <a:xfrm>
            <a:off x="273514" y="2318993"/>
            <a:ext cx="6310972" cy="1152286"/>
          </a:xfrm>
          <a:prstGeom prst="rect">
            <a:avLst/>
          </a:prstGeom>
        </p:spPr>
      </p:pic>
      <p:sp>
        <p:nvSpPr>
          <p:cNvPr id="1193" name="Text Box 4"/>
          <p:cNvSpPr txBox="1">
            <a:spLocks noChangeArrowheads="1"/>
          </p:cNvSpPr>
          <p:nvPr/>
        </p:nvSpPr>
        <p:spPr>
          <a:xfrm>
            <a:off x="187325" y="3740533"/>
            <a:ext cx="6486525" cy="276999"/>
          </a:xfrm>
          <a:prstGeom prst="rect">
            <a:avLst/>
          </a:prstGeom>
          <a:noFill/>
          <a:ln>
            <a:noFill/>
          </a:ln>
        </p:spPr>
        <p:txBody>
          <a:bodyPr>
            <a:spAutoFit/>
          </a:bodyPr>
          <a:lstStyle>
            <a:defPPr>
              <a:defRPr lang="ja-JP"/>
            </a:defPPr>
            <a:lvl1pPr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1pPr>
            <a:lvl2pPr marL="742950" indent="-28575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2pPr>
            <a:lvl3pPr marL="1143000" indent="-22860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3pPr>
            <a:lvl4pPr marL="1600200" indent="-22860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4pPr>
            <a:lvl5pPr marL="2057400" indent="-228600" algn="l" rtl="0" fontAlgn="base">
              <a:spcBef>
                <a:spcPct val="0"/>
              </a:spcBef>
              <a:spcAft>
                <a:spcPct val="0"/>
              </a:spcAft>
              <a:defRPr kumimoji="1" sz="2400" kern="1200">
                <a:solidFill>
                  <a:schemeClr val="tx1"/>
                </a:solidFill>
                <a:latin typeface="Arial" charset="0"/>
                <a:ea typeface="ＭＳ Ｐゴシック" charset="0"/>
                <a:cs typeface="ＭＳ Ｐゴシック" charset="0"/>
              </a:defRPr>
            </a:lvl5pPr>
            <a:lvl6pPr marL="25146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6pPr>
            <a:lvl7pPr marL="29718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7pPr>
            <a:lvl8pPr marL="34290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8pPr>
            <a:lvl9pPr marL="3886200" indent="-228600" algn="l" defTabSz="457200" rtl="0" eaLnBrk="1" fontAlgn="base" latinLnBrk="0" hangingPunct="1">
              <a:spcBef>
                <a:spcPct val="0"/>
              </a:spcBef>
              <a:spcAft>
                <a:spcPct val="0"/>
              </a:spcAft>
              <a:defRPr kumimoji="1" sz="2400" kern="1200">
                <a:solidFill>
                  <a:schemeClr val="tx1"/>
                </a:solidFill>
                <a:latin typeface="Arial" charset="0"/>
                <a:ea typeface="ＭＳ Ｐゴシック" charset="0"/>
                <a:cs typeface="ＭＳ Ｐゴシック" charset="0"/>
              </a:defRPr>
            </a:lvl9pPr>
          </a:lstStyle>
          <a:p>
            <a:pPr>
              <a:spcBef>
                <a:spcPct val="50000"/>
              </a:spcBef>
            </a:pPr>
            <a:r>
              <a:rPr lang="en-US" altLang="ja-JP" sz="1200" dirty="0">
                <a:solidFill>
                  <a:schemeClr val="bg2"/>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その他の備品を申込む際は、別紙「有料備品仕様一覧」をご参照の上、以下へご記入ください。</a:t>
            </a:r>
            <a:r>
              <a:rPr lang="ja-JP" altLang="en-US" sz="1000" dirty="0">
                <a:latin typeface="Meiryo UI" panose="020B0604030504040204" pitchFamily="50" charset="-128"/>
                <a:ea typeface="Meiryo UI" panose="020B0604030504040204" pitchFamily="50" charset="-128"/>
                <a:cs typeface="ＤＦＰ平成ゴシック体W9" charset="0"/>
              </a:rPr>
              <a:t>　</a:t>
            </a:r>
          </a:p>
        </p:txBody>
      </p:sp>
      <p:pic>
        <p:nvPicPr>
          <p:cNvPr id="1194" name="table"/>
          <p:cNvPicPr>
            <a:picLocks noChangeAspect="1"/>
          </p:cNvPicPr>
          <p:nvPr/>
        </p:nvPicPr>
        <p:blipFill>
          <a:blip r:embed="rId2"/>
          <a:stretch>
            <a:fillRect/>
          </a:stretch>
        </p:blipFill>
        <p:spPr>
          <a:xfrm>
            <a:off x="273514" y="4036094"/>
            <a:ext cx="6310972" cy="5279079"/>
          </a:xfrm>
          <a:prstGeom prst="rect">
            <a:avLst/>
          </a:prstGeom>
        </p:spPr>
      </p:pic>
      <p:sp>
        <p:nvSpPr>
          <p:cNvPr id="1323" name="テキスト 213"/>
          <p:cNvSpPr txBox="1"/>
          <p:nvPr/>
        </p:nvSpPr>
        <p:spPr>
          <a:xfrm>
            <a:off x="2183135" y="1103114"/>
            <a:ext cx="2491730" cy="460772"/>
          </a:xfrm>
          <a:prstGeom prst="rect"/>
          <a:solidFill>
            <a:schemeClr val="tx1"/>
          </a:solidFill>
        </p:spPr>
        <p:txBody>
          <a:bodyPr wrap="square">
            <a:spAutoFit/>
          </a:bodyPr>
          <a:p>
            <a:pPr algn="ctr">
              <a:defRPr lang="ja-JP" altLang="en-US"/>
            </a:pPr>
            <a:r>
              <a:rPr lang="ja-JP" altLang="en-US" sz="2400">
                <a:solidFill>
                  <a:schemeClr val="bg1"/>
                </a:solidFill>
              </a:rPr>
              <a:t>記入不要</a:t>
            </a:r>
            <a:endParaRPr lang="ja-JP" altLang="en-US" sz="2400">
              <a:solidFill>
                <a:schemeClr val="bg1"/>
              </a:solidFill>
            </a:endParaRPr>
          </a:p>
        </p:txBody>
      </p:sp>
    </p:spTree>
    <p:extLst>
      <p:ext uri="{BB962C8B-B14F-4D97-AF65-F5344CB8AC3E}">
        <p14:creationId xmlns:p14="http://schemas.microsoft.com/office/powerpoint/2010/main" val="2724723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4F7"/>
        </a:solidFill>
        <a:effectLst/>
      </p:bgPr>
    </p:bg>
    <p:spTree>
      <p:nvGrpSpPr>
        <p:cNvPr id="0" name=""/>
        <p:cNvGrpSpPr/>
        <p:nvPr/>
      </p:nvGrpSpPr>
      <p:grpSpPr>
        <a:xfrm>
          <a:off x="0" y="0"/>
          <a:ext cx="0" cy="0"/>
          <a:chOff x="0" y="0"/>
          <a:chExt cx="0" cy="0"/>
        </a:xfrm>
      </p:grpSpPr>
      <p:sp>
        <p:nvSpPr>
          <p:cNvPr id="1196" name="Rectangle 2"/>
          <p:cNvSpPr>
            <a:spLocks noChangeArrowheads="1"/>
          </p:cNvSpPr>
          <p:nvPr/>
        </p:nvSpPr>
        <p:spPr>
          <a:xfrm>
            <a:off x="0" y="0"/>
            <a:ext cx="6858000" cy="560388"/>
          </a:xfrm>
          <a:prstGeom prst="rect">
            <a:avLst/>
          </a:prstGeom>
          <a:solidFill>
            <a:srgbClr val="F49E9E"/>
          </a:solidFill>
          <a:ln w="9525">
            <a:noFill/>
            <a:miter lim="800000"/>
            <a:headEnd/>
            <a:tailEnd/>
          </a:ln>
          <a:effectLst/>
        </p:spPr>
        <p:txBody>
          <a:bodyPr wrap="none" lIns="234000" anchor="ctr"/>
          <a:lstStyle/>
          <a:p>
            <a:pPr>
              <a:defRPr/>
            </a:pPr>
            <a:r>
              <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飲食品取扱届</a:t>
            </a:r>
            <a:r>
              <a:rPr lang="en-US" altLang="ja-JP"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A</a:t>
            </a:r>
            <a:endPar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endParaRPr>
          </a:p>
        </p:txBody>
      </p:sp>
      <p:sp>
        <p:nvSpPr>
          <p:cNvPr id="1197"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dirty="0">
                <a:solidFill>
                  <a:srgbClr val="F49E9E"/>
                </a:solidFill>
                <a:latin typeface="Meiryo UI" panose="020B0604030504040204" pitchFamily="50" charset="-128"/>
                <a:ea typeface="Meiryo UI" panose="020B0604030504040204" pitchFamily="50" charset="-128"/>
                <a:cs typeface="ＤＦＰ平成ゴシック体W9" charset="0"/>
              </a:rPr>
              <a:t>書式４Ａ</a:t>
            </a:r>
          </a:p>
        </p:txBody>
      </p:sp>
      <p:sp>
        <p:nvSpPr>
          <p:cNvPr id="1198" name="テキスト ボックス 13"/>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DDDDDD"/>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dirty="0">
              <a:latin typeface="Meiryo UI" panose="020B0604030504040204" pitchFamily="50" charset="-128"/>
              <a:ea typeface="Meiryo UI" panose="020B0604030504040204" pitchFamily="50" charset="-128"/>
              <a:cs typeface="ＤＦＰ平成ゴシック体W9" charset="0"/>
            </a:endParaRPr>
          </a:p>
        </p:txBody>
      </p:sp>
      <p:sp>
        <p:nvSpPr>
          <p:cNvPr id="1199" name="テキスト ボックス 5"/>
          <p:cNvSpPr txBox="1">
            <a:spLocks noChangeArrowheads="1"/>
          </p:cNvSpPr>
          <p:nvPr/>
        </p:nvSpPr>
        <p:spPr>
          <a:xfrm>
            <a:off x="187325" y="666750"/>
            <a:ext cx="1466850" cy="276225"/>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200" dirty="0">
                <a:latin typeface="Meiryo UI" panose="020B0604030504040204" pitchFamily="50" charset="-128"/>
                <a:ea typeface="Meiryo UI" panose="020B0604030504040204" pitchFamily="50" charset="-128"/>
                <a:cs typeface="ＤＦＰ平成ゴシック体W9" charset="0"/>
              </a:rPr>
              <a:t>広島市保健所長</a:t>
            </a:r>
            <a:r>
              <a:rPr lang="en-US" altLang="ja-JP" sz="1200" dirty="0">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殿</a:t>
            </a:r>
          </a:p>
        </p:txBody>
      </p:sp>
      <p:graphicFrame>
        <p:nvGraphicFramePr>
          <p:cNvPr id="1200" name="Group 50"/>
          <p:cNvGraphicFramePr>
            <a:graphicFrameLocks noGrp="1"/>
          </p:cNvGraphicFramePr>
          <p:nvPr>
            <p:extLst>
              <p:ext uri="{D42A27DB-BD31-4B8C-83A1-F6EECF244321}">
                <p14:modId xmlns:p14="http://schemas.microsoft.com/office/powerpoint/2010/main" val="2846117529"/>
              </p:ext>
            </p:extLst>
          </p:nvPr>
        </p:nvGraphicFramePr>
        <p:xfrm>
          <a:off x="187325" y="957263"/>
          <a:ext cx="6486525" cy="2390344"/>
        </p:xfrm>
        <a:graphic>
          <a:graphicData uri="http://schemas.openxmlformats.org/drawingml/2006/table">
            <a:tbl>
              <a:tblPr/>
              <a:tblGrid>
                <a:gridCol w="1441450">
                  <a:extLst>
                    <a:ext uri="{9D8B030D-6E8A-4147-A177-3AD203B41FA5}"/>
                  </a:extLst>
                </a:gridCol>
                <a:gridCol w="5045075">
                  <a:extLst>
                    <a:ext uri="{9D8B030D-6E8A-4147-A177-3AD203B41FA5}"/>
                  </a:extLst>
                </a:gridCol>
              </a:tblGrid>
              <a:tr h="30805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出展団体名</a:t>
                      </a:r>
                    </a:p>
                  </a:txBody>
                  <a:tcPr marT="45732" marB="4573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0805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代表者名</a:t>
                      </a:r>
                    </a:p>
                  </a:txBody>
                  <a:tcPr marT="45732" marB="4573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0646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担当者名</a:t>
                      </a:r>
                    </a:p>
                  </a:txBody>
                  <a:tcPr marT="45732" marB="4573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0805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担当部署</a:t>
                      </a:r>
                    </a:p>
                  </a:txBody>
                  <a:tcPr marT="45732" marB="4573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15854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住所　（連絡先）</a:t>
                      </a:r>
                    </a:p>
                  </a:txBody>
                  <a:tcPr marT="45732" marB="4573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p>
                    <a:p>
                      <a:pPr marL="0" marR="0" lvl="0" indent="0" algn="l" defTabSz="457200" rtl="0" eaLnBrk="1" fontAlgn="base" latinLnBrk="0" hangingPunct="1">
                        <a:lnSpc>
                          <a:spcPct val="100000"/>
                        </a:lnSpc>
                        <a:spcBef>
                          <a:spcPct val="0"/>
                        </a:spcBef>
                        <a:spcAft>
                          <a:spcPct val="0"/>
                        </a:spcAft>
                        <a:buClrTx/>
                        <a:buSzTx/>
                        <a:buFontTx/>
                        <a:buNone/>
                        <a:tabLst/>
                      </a:pPr>
                      <a:endPar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TEL</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　　　　　　　　ー　　　　　　　　／</a:t>
                      </a: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FAX</a:t>
                      </a: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　　　　　　　　ー</a:t>
                      </a:r>
                    </a:p>
                  </a:txBody>
                  <a:tcPr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graphicFrame>
        <p:nvGraphicFramePr>
          <p:cNvPr id="1201" name="Group 52"/>
          <p:cNvGraphicFramePr>
            <a:graphicFrameLocks noGrp="1"/>
          </p:cNvGraphicFramePr>
          <p:nvPr>
            <p:extLst>
              <p:ext uri="{D42A27DB-BD31-4B8C-83A1-F6EECF244321}">
                <p14:modId xmlns:p14="http://schemas.microsoft.com/office/powerpoint/2010/main" val="719765807"/>
              </p:ext>
            </p:extLst>
          </p:nvPr>
        </p:nvGraphicFramePr>
        <p:xfrm>
          <a:off x="187325" y="3405188"/>
          <a:ext cx="6486525" cy="1643063"/>
        </p:xfrm>
        <a:graphic>
          <a:graphicData uri="http://schemas.openxmlformats.org/drawingml/2006/table">
            <a:tbl>
              <a:tblPr/>
              <a:tblGrid>
                <a:gridCol w="1471613">
                  <a:extLst>
                    <a:ext uri="{9D8B030D-6E8A-4147-A177-3AD203B41FA5}"/>
                  </a:extLst>
                </a:gridCol>
                <a:gridCol w="5014912">
                  <a:extLst>
                    <a:ext uri="{9D8B030D-6E8A-4147-A177-3AD203B41FA5}"/>
                  </a:extLst>
                </a:gridCol>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催事名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ひろしまフードフェスティバル</a:t>
                      </a: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2026</a:t>
                      </a: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698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営業時間</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令和</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8</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年</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10</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月</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24</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日（土）</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〜10</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月</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25</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日（日）／</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10</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時</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〜17</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時</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5969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営業品目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04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取扱現場責任者名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　　　　　　　　　　　　　　　　　　　　　　</a:t>
                      </a:r>
                      <a:r>
                        <a:rPr kumimoji="1"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TEL</a:t>
                      </a: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sp>
        <p:nvSpPr>
          <p:cNvPr id="1202" name="正方形/長方形 17"/>
          <p:cNvSpPr>
            <a:spLocks noChangeArrowheads="1"/>
          </p:cNvSpPr>
          <p:nvPr/>
        </p:nvSpPr>
        <p:spPr>
          <a:xfrm>
            <a:off x="187325" y="5119688"/>
            <a:ext cx="6486525" cy="4481512"/>
          </a:xfrm>
          <a:prstGeom prst="rect">
            <a:avLst/>
          </a:prstGeom>
          <a:solidFill>
            <a:schemeClr val="bg1"/>
          </a:solidFill>
          <a:ln w="9525">
            <a:solidFill>
              <a:schemeClr val="tx1"/>
            </a:solidFill>
            <a:miter lim="800000"/>
            <a:headEnd/>
            <a:tailEnd/>
          </a:ln>
        </p:spPr>
        <p:txBody>
          <a:bodyPr anchor="ctr"/>
          <a:lstStyle/>
          <a:p>
            <a:pPr algn="ctr" defTabSz="457200" fontAlgn="auto">
              <a:spcBef>
                <a:spcPts val="0"/>
              </a:spcBef>
              <a:spcAft>
                <a:spcPts val="0"/>
              </a:spcAft>
              <a:defRPr/>
            </a:pPr>
            <a:endParaRPr lang="ja-JP" altLang="en-US" dirty="0">
              <a:solidFill>
                <a:schemeClr val="lt1"/>
              </a:solidFill>
              <a:latin typeface="Meiryo UI" panose="020B0604030504040204" pitchFamily="50" charset="-128"/>
              <a:ea typeface="Meiryo UI" panose="020B0604030504040204" pitchFamily="50" charset="-128"/>
              <a:cs typeface="+mn-cs"/>
            </a:endParaRPr>
          </a:p>
        </p:txBody>
      </p:sp>
      <p:sp>
        <p:nvSpPr>
          <p:cNvPr id="1203" name="Rectangle 49"/>
          <p:cNvSpPr>
            <a:spLocks noChangeArrowheads="1"/>
          </p:cNvSpPr>
          <p:nvPr/>
        </p:nvSpPr>
        <p:spPr>
          <a:xfrm>
            <a:off x="187325" y="5145088"/>
            <a:ext cx="935038" cy="274637"/>
          </a:xfrm>
          <a:prstGeom prst="rect">
            <a:avLst/>
          </a:prstGeom>
          <a:noFill/>
          <a:ln>
            <a:noFill/>
          </a:ln>
        </p:spPr>
        <p:txBody>
          <a:bodyPr wrap="none">
            <a:spAutoFit/>
          </a:bodyPr>
          <a:lstStyle/>
          <a:p>
            <a:r>
              <a:rPr lang="ja-JP" altLang="en-US" sz="1200" dirty="0">
                <a:latin typeface="Meiryo UI" panose="020B0604030504040204" pitchFamily="50" charset="-128"/>
                <a:ea typeface="Meiryo UI" panose="020B0604030504040204" pitchFamily="50" charset="-128"/>
                <a:cs typeface="HGP創英角ｺﾞｼｯｸUB" charset="0"/>
              </a:rPr>
              <a:t>施設の大要</a:t>
            </a:r>
          </a:p>
        </p:txBody>
      </p:sp>
      <p:sp>
        <p:nvSpPr>
          <p:cNvPr id="1204" name="正方形/長方形 19"/>
          <p:cNvSpPr/>
          <p:nvPr/>
        </p:nvSpPr>
        <p:spPr>
          <a:xfrm>
            <a:off x="482600" y="5676900"/>
            <a:ext cx="5938838" cy="3683000"/>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ja-JP" altLang="en-US" sz="1000">
              <a:solidFill>
                <a:srgbClr val="FFFFFF"/>
              </a:solidFill>
              <a:latin typeface="Calibri" pitchFamily="-109" charset="0"/>
            </a:endParaRPr>
          </a:p>
        </p:txBody>
      </p:sp>
      <p:sp>
        <p:nvSpPr>
          <p:cNvPr id="1205" name="テキスト ボックス 12"/>
          <p:cNvSpPr txBox="1">
            <a:spLocks noChangeArrowheads="1"/>
          </p:cNvSpPr>
          <p:nvPr/>
        </p:nvSpPr>
        <p:spPr>
          <a:xfrm>
            <a:off x="3297238" y="5403850"/>
            <a:ext cx="311150" cy="244475"/>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a:latin typeface="Meiryo UI" panose="020B0604030504040204" pitchFamily="50" charset="-128"/>
                <a:ea typeface="Meiryo UI" panose="020B0604030504040204" pitchFamily="50" charset="-128"/>
              </a:rPr>
              <a:t>前</a:t>
            </a:r>
          </a:p>
        </p:txBody>
      </p:sp>
      <p:sp>
        <p:nvSpPr>
          <p:cNvPr id="1206" name="テキスト ボックス 13"/>
          <p:cNvSpPr txBox="1">
            <a:spLocks noChangeArrowheads="1"/>
          </p:cNvSpPr>
          <p:nvPr/>
        </p:nvSpPr>
        <p:spPr>
          <a:xfrm>
            <a:off x="3297238" y="9321800"/>
            <a:ext cx="311150" cy="244475"/>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a:latin typeface="Meiryo UI" panose="020B0604030504040204" pitchFamily="50" charset="-128"/>
                <a:ea typeface="Meiryo UI" panose="020B0604030504040204" pitchFamily="50" charset="-128"/>
              </a:rPr>
              <a:t>後</a:t>
            </a:r>
          </a:p>
        </p:txBody>
      </p:sp>
      <p:sp>
        <p:nvSpPr>
          <p:cNvPr id="1207" name="テキスト ボックス 12"/>
          <p:cNvSpPr txBox="1">
            <a:spLocks noChangeArrowheads="1"/>
          </p:cNvSpPr>
          <p:nvPr/>
        </p:nvSpPr>
        <p:spPr>
          <a:xfrm>
            <a:off x="1119188" y="5165725"/>
            <a:ext cx="5554662" cy="244475"/>
          </a:xfrm>
          <a:prstGeom prst="rect">
            <a:avLst/>
          </a:prstGeom>
          <a:noFill/>
          <a:ln>
            <a:noFill/>
          </a:ln>
        </p:spPr>
        <p:txBody>
          <a:bodyPr>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a:latin typeface="Meiryo UI" panose="020B0604030504040204" pitchFamily="50" charset="-128"/>
                <a:ea typeface="Meiryo UI" panose="020B0604030504040204" pitchFamily="50" charset="-128"/>
              </a:rPr>
              <a:t>展示机、作業机、冷凍庫、冷蔵庫、在庫置き、ガス、などを記入</a:t>
            </a:r>
          </a:p>
        </p:txBody>
      </p:sp>
      <p:sp>
        <p:nvSpPr>
          <p:cNvPr id="1208" name="テキスト ボックス 5"/>
          <p:cNvSpPr txBox="1">
            <a:spLocks noChangeArrowheads="1"/>
          </p:cNvSpPr>
          <p:nvPr/>
        </p:nvSpPr>
        <p:spPr>
          <a:xfrm>
            <a:off x="4520282" y="556340"/>
            <a:ext cx="2291012" cy="246221"/>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000" dirty="0">
                <a:solidFill>
                  <a:srgbClr val="FF0000"/>
                </a:solidFill>
                <a:latin typeface="Meiryo UI" panose="020B0604030504040204" pitchFamily="50" charset="-128"/>
                <a:ea typeface="Meiryo UI" panose="020B0604030504040204" pitchFamily="50" charset="-128"/>
                <a:cs typeface="ＤＦＰ平成ゴシック体W9" charset="0"/>
              </a:rPr>
              <a:t>※</a:t>
            </a:r>
            <a:r>
              <a:rPr lang="ja-JP" altLang="en-US" sz="1000" dirty="0">
                <a:solidFill>
                  <a:srgbClr val="FF0000"/>
                </a:solidFill>
                <a:latin typeface="Meiryo UI" panose="020B0604030504040204" pitchFamily="50" charset="-128"/>
                <a:ea typeface="Meiryo UI" panose="020B0604030504040204" pitchFamily="50" charset="-128"/>
                <a:cs typeface="ＤＦＰ平成ゴシック体W9" charset="0"/>
              </a:rPr>
              <a:t>［書式４Ｂ］と２枚１セットとなります</a:t>
            </a:r>
          </a:p>
        </p:txBody>
      </p:sp>
      <p:sp>
        <p:nvSpPr>
          <p:cNvPr id="1327" name="テキスト 217"/>
          <p:cNvSpPr txBox="1"/>
          <p:nvPr/>
        </p:nvSpPr>
        <p:spPr>
          <a:xfrm>
            <a:off x="2671252" y="1922049"/>
            <a:ext cx="2491730" cy="460772"/>
          </a:xfrm>
          <a:prstGeom prst="rect"/>
          <a:solidFill>
            <a:schemeClr val="tx1"/>
          </a:solidFill>
        </p:spPr>
        <p:txBody>
          <a:bodyPr wrap="square">
            <a:spAutoFit/>
          </a:bodyPr>
          <a:p>
            <a:pPr algn="ctr">
              <a:defRPr lang="ja-JP" altLang="en-US"/>
            </a:pPr>
            <a:r>
              <a:rPr lang="ja-JP" altLang="en-US" sz="2400">
                <a:solidFill>
                  <a:schemeClr val="bg1"/>
                </a:solidFill>
              </a:rPr>
              <a:t>記入不要</a:t>
            </a:r>
            <a:endParaRPr lang="ja-JP" altLang="en-US" sz="240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4F7"/>
        </a:solidFill>
        <a:effectLst/>
      </p:bgPr>
    </p:bg>
    <p:spTree>
      <p:nvGrpSpPr>
        <p:cNvPr id="0" name=""/>
        <p:cNvGrpSpPr/>
        <p:nvPr/>
      </p:nvGrpSpPr>
      <p:grpSpPr>
        <a:xfrm>
          <a:off x="0" y="0"/>
          <a:ext cx="0" cy="0"/>
          <a:chOff x="0" y="0"/>
          <a:chExt cx="0" cy="0"/>
        </a:xfrm>
      </p:grpSpPr>
      <p:sp>
        <p:nvSpPr>
          <p:cNvPr id="1210" name="Rectangle 2"/>
          <p:cNvSpPr>
            <a:spLocks noChangeArrowheads="1"/>
          </p:cNvSpPr>
          <p:nvPr/>
        </p:nvSpPr>
        <p:spPr>
          <a:xfrm>
            <a:off x="0" y="0"/>
            <a:ext cx="6858000" cy="560388"/>
          </a:xfrm>
          <a:prstGeom prst="rect">
            <a:avLst/>
          </a:prstGeom>
          <a:solidFill>
            <a:srgbClr val="F49E9E"/>
          </a:solidFill>
          <a:ln w="9525">
            <a:noFill/>
            <a:miter lim="800000"/>
            <a:headEnd/>
            <a:tailEnd/>
          </a:ln>
          <a:effectLst/>
        </p:spPr>
        <p:txBody>
          <a:bodyPr wrap="none" lIns="234000" anchor="ctr"/>
          <a:lstStyle/>
          <a:p>
            <a:pPr>
              <a:defRPr/>
            </a:pPr>
            <a:r>
              <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飲食品取扱届</a:t>
            </a:r>
            <a:r>
              <a:rPr lang="en-US" altLang="ja-JP"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B</a:t>
            </a:r>
            <a:endPar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endParaRPr>
          </a:p>
        </p:txBody>
      </p:sp>
      <p:sp>
        <p:nvSpPr>
          <p:cNvPr id="1211"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a:solidFill>
                  <a:srgbClr val="F49E9E"/>
                </a:solidFill>
                <a:latin typeface="Meiryo UI" panose="020B0604030504040204" pitchFamily="50" charset="-128"/>
                <a:ea typeface="Meiryo UI" panose="020B0604030504040204" pitchFamily="50" charset="-128"/>
                <a:cs typeface="ＤＦＰ平成ゴシック体W9" charset="0"/>
              </a:rPr>
              <a:t>書式４Ｂ</a:t>
            </a:r>
          </a:p>
        </p:txBody>
      </p:sp>
      <p:sp>
        <p:nvSpPr>
          <p:cNvPr id="1212" name="テキスト ボックス 6"/>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DDDDDD"/>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a:latin typeface="Meiryo UI" panose="020B0604030504040204" pitchFamily="50" charset="-128"/>
              <a:ea typeface="Meiryo UI" panose="020B0604030504040204" pitchFamily="50" charset="-128"/>
              <a:cs typeface="ＤＦＰ平成ゴシック体W9" charset="0"/>
            </a:endParaRPr>
          </a:p>
        </p:txBody>
      </p:sp>
      <p:sp>
        <p:nvSpPr>
          <p:cNvPr id="1213" name="テキスト ボックス 5"/>
          <p:cNvSpPr txBox="1">
            <a:spLocks noChangeArrowheads="1"/>
          </p:cNvSpPr>
          <p:nvPr/>
        </p:nvSpPr>
        <p:spPr>
          <a:xfrm>
            <a:off x="187325" y="666750"/>
            <a:ext cx="1466850" cy="276225"/>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200">
                <a:latin typeface="Meiryo UI" panose="020B0604030504040204" pitchFamily="50" charset="-128"/>
                <a:ea typeface="Meiryo UI" panose="020B0604030504040204" pitchFamily="50" charset="-128"/>
                <a:cs typeface="ＤＦＰ平成ゴシック体W9" charset="0"/>
              </a:rPr>
              <a:t>広島市保健所長</a:t>
            </a:r>
            <a:r>
              <a:rPr lang="en-US" altLang="ja-JP" sz="1200">
                <a:latin typeface="Meiryo UI" panose="020B0604030504040204" pitchFamily="50" charset="-128"/>
                <a:ea typeface="Meiryo UI" panose="020B0604030504040204" pitchFamily="50" charset="-128"/>
                <a:cs typeface="ＤＦＰ平成ゴシック体W9" charset="0"/>
              </a:rPr>
              <a:t> </a:t>
            </a:r>
            <a:r>
              <a:rPr lang="ja-JP" altLang="en-US" sz="1200">
                <a:latin typeface="Meiryo UI" panose="020B0604030504040204" pitchFamily="50" charset="-128"/>
                <a:ea typeface="Meiryo UI" panose="020B0604030504040204" pitchFamily="50" charset="-128"/>
                <a:cs typeface="ＤＦＰ平成ゴシック体W9" charset="0"/>
              </a:rPr>
              <a:t>殿</a:t>
            </a:r>
          </a:p>
        </p:txBody>
      </p:sp>
      <p:graphicFrame>
        <p:nvGraphicFramePr>
          <p:cNvPr id="1214" name="Group 169"/>
          <p:cNvGraphicFramePr>
            <a:graphicFrameLocks noGrp="1"/>
          </p:cNvGraphicFramePr>
          <p:nvPr>
            <p:extLst>
              <p:ext uri="{D42A27DB-BD31-4B8C-83A1-F6EECF244321}">
                <p14:modId xmlns:p14="http://schemas.microsoft.com/office/powerpoint/2010/main" val="1401294140"/>
              </p:ext>
            </p:extLst>
          </p:nvPr>
        </p:nvGraphicFramePr>
        <p:xfrm>
          <a:off x="187325" y="950913"/>
          <a:ext cx="6486525" cy="8594466"/>
        </p:xfrm>
        <a:graphic>
          <a:graphicData uri="http://schemas.openxmlformats.org/drawingml/2006/table">
            <a:tbl>
              <a:tblPr/>
              <a:tblGrid>
                <a:gridCol w="993775">
                  <a:extLst>
                    <a:ext uri="{9D8B030D-6E8A-4147-A177-3AD203B41FA5}"/>
                  </a:extLst>
                </a:gridCol>
                <a:gridCol w="839788">
                  <a:extLst>
                    <a:ext uri="{9D8B030D-6E8A-4147-A177-3AD203B41FA5}"/>
                  </a:extLst>
                </a:gridCol>
                <a:gridCol w="3030537">
                  <a:extLst>
                    <a:ext uri="{9D8B030D-6E8A-4147-A177-3AD203B41FA5}"/>
                  </a:extLst>
                </a:gridCol>
                <a:gridCol w="1622425">
                  <a:extLst>
                    <a:ext uri="{9D8B030D-6E8A-4147-A177-3AD203B41FA5}"/>
                  </a:extLst>
                </a:gridCol>
              </a:tblGrid>
              <a:tr h="259099">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営業品目</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実演・即売</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実演の場合の調理加工手順</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仕入先住所／社名</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3530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［見本］　やきとり</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実演</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冷凍品</a:t>
                      </a:r>
                      <a:r>
                        <a:rPr kumimoji="1" lang="en-US" altLang="ja-JP"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解凍</a:t>
                      </a:r>
                      <a:r>
                        <a:rPr kumimoji="1" lang="en-US" altLang="ja-JP"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加熱</a:t>
                      </a:r>
                      <a:r>
                        <a:rPr kumimoji="1" lang="en-US" altLang="ja-JP"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rgbClr val="4D4D4D"/>
                          </a:solidFill>
                          <a:effectLst/>
                          <a:latin typeface="Meiryo UI" panose="020B0604030504040204" pitchFamily="50" charset="-128"/>
                          <a:ea typeface="Meiryo UI" panose="020B0604030504040204" pitchFamily="50" charset="-128"/>
                          <a:cs typeface="ＭＳ Ｐゴシック" charset="0"/>
                        </a:rPr>
                        <a:t>タレ付け</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rgbClr val="4D4D4D"/>
                          </a:solidFill>
                          <a:effectLst/>
                          <a:latin typeface="Meiryo UI" panose="020B0604030504040204" pitchFamily="50" charset="-128"/>
                          <a:ea typeface="Meiryo UI" panose="020B0604030504040204" pitchFamily="50" charset="-128"/>
                          <a:cs typeface="ＭＳ Ｐゴシック" charset="0"/>
                        </a:rPr>
                        <a:t>広島市西区ＸＸＸＸ</a:t>
                      </a:r>
                      <a:br>
                        <a:rPr kumimoji="1" lang="en-US" altLang="ja-JP" sz="800" b="0" i="0" u="none" strike="noStrike" cap="none" normalizeH="0" baseline="0" dirty="0">
                          <a:ln>
                            <a:noFill/>
                          </a:ln>
                          <a:solidFill>
                            <a:srgbClr val="4D4D4D"/>
                          </a:solidFill>
                          <a:effectLst/>
                          <a:latin typeface="Meiryo UI" panose="020B0604030504040204" pitchFamily="50" charset="-128"/>
                          <a:ea typeface="Meiryo UI" panose="020B0604030504040204" pitchFamily="50" charset="-128"/>
                          <a:cs typeface="ＭＳ Ｐゴシック" charset="0"/>
                        </a:rPr>
                      </a:br>
                      <a:r>
                        <a:rPr kumimoji="1" lang="ja-JP" altLang="en-US" sz="800" b="0" i="0" u="none" strike="noStrike" cap="none" normalizeH="0" baseline="0" dirty="0">
                          <a:ln>
                            <a:noFill/>
                          </a:ln>
                          <a:solidFill>
                            <a:srgbClr val="4D4D4D"/>
                          </a:solidFill>
                          <a:effectLst/>
                          <a:latin typeface="Meiryo UI" panose="020B0604030504040204" pitchFamily="50" charset="-128"/>
                          <a:ea typeface="Meiryo UI" panose="020B0604030504040204" pitchFamily="50" charset="-128"/>
                          <a:cs typeface="ＭＳ Ｐゴシック" charset="0"/>
                        </a:rPr>
                        <a:t>株式会社</a:t>
                      </a:r>
                      <a:r>
                        <a:rPr kumimoji="1" lang="en-US" altLang="ja-JP" sz="800" b="0" i="0" u="none" strike="noStrike" cap="none" normalizeH="0" baseline="0" dirty="0">
                          <a:ln>
                            <a:noFill/>
                          </a:ln>
                          <a:solidFill>
                            <a:srgbClr val="4D4D4D"/>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rgbClr val="4D4D4D"/>
                          </a:solidFill>
                          <a:effectLst/>
                          <a:latin typeface="Meiryo UI" panose="020B0604030504040204" pitchFamily="50" charset="-128"/>
                          <a:ea typeface="Meiryo UI" panose="020B0604030504040204" pitchFamily="50" charset="-128"/>
                          <a:cs typeface="ＭＳ Ｐゴシック" charset="0"/>
                        </a:rPr>
                        <a:t>産業</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274340">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sp>
        <p:nvSpPr>
          <p:cNvPr id="1215" name="テキスト ボックス 5"/>
          <p:cNvSpPr txBox="1">
            <a:spLocks noChangeArrowheads="1"/>
          </p:cNvSpPr>
          <p:nvPr/>
        </p:nvSpPr>
        <p:spPr>
          <a:xfrm>
            <a:off x="4379663" y="568326"/>
            <a:ext cx="2291012" cy="246221"/>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000" dirty="0">
                <a:solidFill>
                  <a:srgbClr val="FF0000"/>
                </a:solidFill>
                <a:latin typeface="Meiryo UI" panose="020B0604030504040204" pitchFamily="50" charset="-128"/>
                <a:ea typeface="Meiryo UI" panose="020B0604030504040204" pitchFamily="50" charset="-128"/>
                <a:cs typeface="ＤＦＰ平成ゴシック体W9" charset="0"/>
              </a:rPr>
              <a:t>※</a:t>
            </a:r>
            <a:r>
              <a:rPr lang="ja-JP" altLang="en-US" sz="1000" dirty="0">
                <a:solidFill>
                  <a:srgbClr val="FF0000"/>
                </a:solidFill>
                <a:latin typeface="Meiryo UI" panose="020B0604030504040204" pitchFamily="50" charset="-128"/>
                <a:ea typeface="Meiryo UI" panose="020B0604030504040204" pitchFamily="50" charset="-128"/>
                <a:cs typeface="ＤＦＰ平成ゴシック体W9" charset="0"/>
              </a:rPr>
              <a:t>［書式４Ａ］と２枚１セットとなります</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FFF"/>
        </a:solidFill>
        <a:effectLst/>
      </p:bgPr>
    </p:bg>
    <p:spTree>
      <p:nvGrpSpPr>
        <p:cNvPr id="0" name=""/>
        <p:cNvGrpSpPr/>
        <p:nvPr/>
      </p:nvGrpSpPr>
      <p:grpSpPr>
        <a:xfrm>
          <a:off x="0" y="0"/>
          <a:ext cx="0" cy="0"/>
          <a:chOff x="0" y="0"/>
          <a:chExt cx="0" cy="0"/>
        </a:xfrm>
      </p:grpSpPr>
      <p:sp>
        <p:nvSpPr>
          <p:cNvPr id="1217" name="Rectangle 2"/>
          <p:cNvSpPr>
            <a:spLocks noChangeArrowheads="1"/>
          </p:cNvSpPr>
          <p:nvPr/>
        </p:nvSpPr>
        <p:spPr>
          <a:xfrm>
            <a:off x="0" y="0"/>
            <a:ext cx="6858000" cy="560388"/>
          </a:xfrm>
          <a:prstGeom prst="rect">
            <a:avLst/>
          </a:prstGeom>
          <a:solidFill>
            <a:srgbClr val="6666FF"/>
          </a:solidFill>
          <a:ln w="9525">
            <a:noFill/>
            <a:miter lim="800000"/>
            <a:headEnd/>
            <a:tailEnd/>
          </a:ln>
          <a:effectLst/>
        </p:spPr>
        <p:txBody>
          <a:bodyPr wrap="none" lIns="234000" anchor="ctr"/>
          <a:lstStyle/>
          <a:p>
            <a:pPr>
              <a:defRPr/>
            </a:pPr>
            <a:r>
              <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酒類取扱届について</a:t>
            </a:r>
          </a:p>
        </p:txBody>
      </p:sp>
      <p:sp>
        <p:nvSpPr>
          <p:cNvPr id="1218"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a:solidFill>
                  <a:srgbClr val="6666FF"/>
                </a:solidFill>
                <a:latin typeface="Meiryo UI" panose="020B0604030504040204" pitchFamily="50" charset="-128"/>
                <a:ea typeface="Meiryo UI" panose="020B0604030504040204" pitchFamily="50" charset="-128"/>
                <a:cs typeface="ＤＦＰ平成ゴシック体W9" charset="0"/>
              </a:rPr>
              <a:t>書式５</a:t>
            </a:r>
          </a:p>
        </p:txBody>
      </p:sp>
      <p:sp>
        <p:nvSpPr>
          <p:cNvPr id="1219" name="テキスト ボックス 16"/>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a:latin typeface="Meiryo UI" panose="020B0604030504040204" pitchFamily="50" charset="-128"/>
              <a:ea typeface="Meiryo UI" panose="020B0604030504040204" pitchFamily="50" charset="-128"/>
              <a:cs typeface="ＤＦＰ平成ゴシック体W9" charset="0"/>
            </a:endParaRPr>
          </a:p>
        </p:txBody>
      </p:sp>
      <p:sp>
        <p:nvSpPr>
          <p:cNvPr id="1220" name="Text Box 71"/>
          <p:cNvSpPr txBox="1">
            <a:spLocks noChangeArrowheads="1"/>
          </p:cNvSpPr>
          <p:nvPr/>
        </p:nvSpPr>
        <p:spPr>
          <a:xfrm>
            <a:off x="187325" y="1467220"/>
            <a:ext cx="6486525" cy="534987"/>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40000"/>
              </a:spcBef>
            </a:pPr>
            <a:r>
              <a:rPr lang="en-US" altLang="ja-JP" sz="1200" dirty="0">
                <a:solidFill>
                  <a:srgbClr val="6666FF"/>
                </a:solidFill>
                <a:latin typeface="Meiryo UI" panose="020B0604030504040204" pitchFamily="50" charset="-128"/>
                <a:ea typeface="Meiryo UI" panose="020B0604030504040204" pitchFamily="50" charset="-128"/>
                <a:cs typeface="ＤＦＰ平成ゴシック体W9" charset="0"/>
              </a:rPr>
              <a:t>■</a:t>
            </a:r>
            <a:r>
              <a:rPr lang="en-US" altLang="ja-JP" sz="1200" dirty="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はじめに</a:t>
            </a:r>
            <a:endParaRPr lang="en-US" altLang="ja-JP" sz="1200" dirty="0">
              <a:latin typeface="Meiryo UI" panose="020B0604030504040204" pitchFamily="50" charset="-128"/>
              <a:ea typeface="Meiryo UI" panose="020B0604030504040204" pitchFamily="50" charset="-128"/>
              <a:cs typeface="ＤＦＰ平成ゴシック体W9" charset="0"/>
            </a:endParaRPr>
          </a:p>
          <a:p>
            <a:pPr>
              <a:spcBef>
                <a:spcPct val="40000"/>
              </a:spcBef>
            </a:pPr>
            <a:r>
              <a:rPr lang="ja-JP" altLang="en-US" sz="1200" dirty="0">
                <a:latin typeface="Meiryo UI" panose="020B0604030504040204" pitchFamily="50" charset="-128"/>
                <a:ea typeface="Meiryo UI" panose="020B0604030504040204" pitchFamily="50" charset="-128"/>
                <a:cs typeface="HGP創英角ｺﾞｼｯｸUB" charset="0"/>
              </a:rPr>
              <a:t>酒類の販売には下記の３種があります。それぞれ形態により申請が異なります。</a:t>
            </a:r>
          </a:p>
        </p:txBody>
      </p:sp>
      <p:graphicFrame>
        <p:nvGraphicFramePr>
          <p:cNvPr id="1221" name="Group 355"/>
          <p:cNvGraphicFramePr>
            <a:graphicFrameLocks noGrp="1"/>
          </p:cNvGraphicFramePr>
          <p:nvPr>
            <p:extLst>
              <p:ext uri="{D42A27DB-BD31-4B8C-83A1-F6EECF244321}">
                <p14:modId xmlns:p14="http://schemas.microsoft.com/office/powerpoint/2010/main" val="174067239"/>
              </p:ext>
            </p:extLst>
          </p:nvPr>
        </p:nvGraphicFramePr>
        <p:xfrm>
          <a:off x="282575" y="2056182"/>
          <a:ext cx="6391275" cy="827070"/>
        </p:xfrm>
        <a:graphic>
          <a:graphicData uri="http://schemas.openxmlformats.org/drawingml/2006/table">
            <a:tbl>
              <a:tblPr/>
              <a:tblGrid>
                <a:gridCol w="3895725">
                  <a:extLst>
                    <a:ext uri="{9D8B030D-6E8A-4147-A177-3AD203B41FA5}"/>
                  </a:extLst>
                </a:gridCol>
                <a:gridCol w="2495550">
                  <a:extLst>
                    <a:ext uri="{9D8B030D-6E8A-4147-A177-3AD203B41FA5}"/>
                  </a:extLst>
                </a:gridCol>
              </a:tblGrid>
              <a:tr h="274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① </a:t>
                      </a:r>
                      <a:r>
                        <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瓶・缶、サーバー等から</a:t>
                      </a:r>
                      <a:r>
                        <a:rPr kumimoji="1" lang="en-US" altLang="ja-JP"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紙コップ</a:t>
                      </a:r>
                      <a:r>
                        <a:rPr kumimoji="1" lang="en-US" altLang="ja-JP"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a:t>
                      </a:r>
                      <a:r>
                        <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等に取り分けて販売</a:t>
                      </a:r>
                    </a:p>
                  </a:txBody>
                  <a:tcPr marT="45685" marB="456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保健所への届出のみ</a:t>
                      </a:r>
                    </a:p>
                  </a:txBody>
                  <a:tcPr marT="45685" marB="456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74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② </a:t>
                      </a:r>
                      <a:r>
                        <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試飲のみ行い、販売はしない</a:t>
                      </a:r>
                    </a:p>
                  </a:txBody>
                  <a:tcPr marT="45685" marB="456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保健所への届出のみ</a:t>
                      </a:r>
                    </a:p>
                  </a:txBody>
                  <a:tcPr marT="45685" marB="456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741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③ </a:t>
                      </a:r>
                      <a:r>
                        <a:rPr kumimoji="1" lang="ja-JP" altLang="en-US" sz="12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瓶・缶、紙パックなどの製品を、そのまま販売</a:t>
                      </a:r>
                    </a:p>
                  </a:txBody>
                  <a:tcPr marT="45685" marB="456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保健所への届出＋</a:t>
                      </a:r>
                      <a:r>
                        <a:rPr kumimoji="1" lang="ja-JP" altLang="en-US" sz="12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HGP創英角ｺﾞｼｯｸUB" charset="0"/>
                        </a:rPr>
                        <a:t>税務署への届出</a:t>
                      </a:r>
                    </a:p>
                  </a:txBody>
                  <a:tcPr marT="45685" marB="4568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1222" name="Rectangle 107"/>
          <p:cNvSpPr>
            <a:spLocks noChangeArrowheads="1"/>
          </p:cNvSpPr>
          <p:nvPr/>
        </p:nvSpPr>
        <p:spPr>
          <a:xfrm>
            <a:off x="485775" y="2921370"/>
            <a:ext cx="6140450" cy="1366837"/>
          </a:xfrm>
          <a:prstGeom prst="rect">
            <a:avLst/>
          </a:prstGeom>
          <a:noFill/>
          <a:ln>
            <a:noFill/>
          </a:ln>
        </p:spPr>
        <p:txBody>
          <a:bodyPr>
            <a:spAutoFit/>
          </a:bodyPr>
          <a:lstStyle/>
          <a:p>
            <a:pPr>
              <a:lnSpc>
                <a:spcPct val="105000"/>
              </a:lnSpc>
              <a:spcBef>
                <a:spcPct val="40000"/>
              </a:spcBef>
            </a:pPr>
            <a:r>
              <a:rPr lang="ja-JP" altLang="en-US" sz="1200" dirty="0">
                <a:solidFill>
                  <a:srgbClr val="6666FF"/>
                </a:solidFill>
                <a:latin typeface="Meiryo UI" panose="020B0604030504040204" pitchFamily="50" charset="-128"/>
                <a:ea typeface="Meiryo UI" panose="020B0604030504040204" pitchFamily="50" charset="-128"/>
                <a:cs typeface="HGP創英角ｺﾞｼｯｸUB" charset="0"/>
              </a:rPr>
              <a:t>［解説］</a:t>
            </a:r>
            <a:r>
              <a:rPr lang="en-US" altLang="ja-JP" sz="1200" dirty="0">
                <a:solidFill>
                  <a:srgbClr val="6666FF"/>
                </a:solidFill>
                <a:latin typeface="Meiryo UI" panose="020B0604030504040204" pitchFamily="50" charset="-128"/>
                <a:ea typeface="Meiryo UI" panose="020B0604030504040204" pitchFamily="50" charset="-128"/>
                <a:cs typeface="HGP創英角ｺﾞｼｯｸUB" charset="0"/>
              </a:rPr>
              <a:t> </a:t>
            </a:r>
            <a:r>
              <a:rPr lang="ja-JP" altLang="en-US" sz="1200" dirty="0">
                <a:solidFill>
                  <a:srgbClr val="6666FF"/>
                </a:solidFill>
                <a:latin typeface="Meiryo UI" panose="020B0604030504040204" pitchFamily="50" charset="-128"/>
                <a:ea typeface="Meiryo UI" panose="020B0604030504040204" pitchFamily="50" charset="-128"/>
                <a:cs typeface="HGP創英角ｺﾞｼｯｸUB" charset="0"/>
              </a:rPr>
              <a:t>期限付酒類小売業免許の取扱について</a:t>
            </a:r>
            <a:endParaRPr lang="en-US" altLang="ja-JP" sz="1200" dirty="0">
              <a:solidFill>
                <a:srgbClr val="6666FF"/>
              </a:solidFill>
              <a:latin typeface="Meiryo UI" panose="020B0604030504040204" pitchFamily="50" charset="-128"/>
              <a:ea typeface="Meiryo UI" panose="020B0604030504040204" pitchFamily="50" charset="-128"/>
              <a:cs typeface="HGP創英角ｺﾞｼｯｸUB" charset="0"/>
            </a:endParaRPr>
          </a:p>
          <a:p>
            <a:pPr>
              <a:lnSpc>
                <a:spcPct val="105000"/>
              </a:lnSpc>
              <a:spcBef>
                <a:spcPct val="40000"/>
              </a:spcBef>
            </a:pPr>
            <a:r>
              <a:rPr lang="ja-JP" altLang="en-US" sz="1000" dirty="0">
                <a:latin typeface="Meiryo UI" panose="020B0604030504040204" pitchFamily="50" charset="-128"/>
                <a:ea typeface="Meiryo UI" panose="020B0604030504040204" pitchFamily="50" charset="-128"/>
                <a:cs typeface="HGP創英角ｺﾞｼｯｸUB" charset="0"/>
              </a:rPr>
              <a:t>博覧会場等で臨時に販売場を設けて酒類の小売を行う場合には、期限を付した酒類小売業免許を申請し、取得していただく必要がありますが、このような期限付酒類小売業免許のうち、酒類製造者又は酒類販売業者が一定の要件を満たすもの（有料入場の催物等や催物等の開催期間が　７日以内である場合等）については、所轄税務署長への届出をもって免許を受けたものとして取り扱うこととされています。</a:t>
            </a:r>
            <a:endParaRPr lang="en-US" altLang="ja-JP" sz="1000" dirty="0">
              <a:latin typeface="Meiryo UI" panose="020B0604030504040204" pitchFamily="50" charset="-128"/>
              <a:ea typeface="Meiryo UI" panose="020B0604030504040204" pitchFamily="50" charset="-128"/>
              <a:cs typeface="HGP創英角ｺﾞｼｯｸUB" charset="0"/>
            </a:endParaRPr>
          </a:p>
          <a:p>
            <a:pPr>
              <a:lnSpc>
                <a:spcPct val="105000"/>
              </a:lnSpc>
              <a:spcBef>
                <a:spcPct val="40000"/>
              </a:spcBef>
            </a:pPr>
            <a:r>
              <a:rPr lang="ja-JP" altLang="en-US" sz="1000" dirty="0">
                <a:latin typeface="Meiryo UI" panose="020B0604030504040204" pitchFamily="50" charset="-128"/>
                <a:ea typeface="Meiryo UI" panose="020B0604030504040204" pitchFamily="50" charset="-128"/>
                <a:cs typeface="HGP創英角ｺﾞｼｯｸUB" charset="0"/>
              </a:rPr>
              <a:t>つきましては、ひろしまフードフェスティバルの出展に際して、酒類の扱いがあり、転売可能な形態で販売される出展団体は、以下の書類の提出が必要となります。</a:t>
            </a:r>
          </a:p>
        </p:txBody>
      </p:sp>
      <p:sp>
        <p:nvSpPr>
          <p:cNvPr id="1223" name="Line 109"/>
          <p:cNvSpPr>
            <a:spLocks noChangeShapeType="1"/>
          </p:cNvSpPr>
          <p:nvPr/>
        </p:nvSpPr>
        <p:spPr>
          <a:xfrm>
            <a:off x="339725" y="2970582"/>
            <a:ext cx="0" cy="1309688"/>
          </a:xfrm>
          <a:prstGeom prst="line">
            <a:avLst/>
          </a:prstGeom>
          <a:noFill/>
          <a:ln w="9525">
            <a:solidFill>
              <a:schemeClr val="tx1"/>
            </a:solidFill>
            <a:round/>
            <a:headEnd/>
            <a:tailEnd type="triangle" w="med" len="med"/>
          </a:ln>
        </p:spPr>
        <p:txBody>
          <a:bodyPr/>
          <a:lstStyle/>
          <a:p>
            <a:endParaRPr lang="ja-JP" altLang="en-US"/>
          </a:p>
        </p:txBody>
      </p:sp>
      <p:sp>
        <p:nvSpPr>
          <p:cNvPr id="1224" name="Rectangle 110"/>
          <p:cNvSpPr>
            <a:spLocks noChangeArrowheads="1"/>
          </p:cNvSpPr>
          <p:nvPr/>
        </p:nvSpPr>
        <p:spPr>
          <a:xfrm>
            <a:off x="187325" y="4312020"/>
            <a:ext cx="6670675" cy="979487"/>
          </a:xfrm>
          <a:prstGeom prst="rect">
            <a:avLst/>
          </a:prstGeom>
          <a:noFill/>
          <a:ln>
            <a:noFill/>
          </a:ln>
        </p:spPr>
        <p:txBody>
          <a:bodyPr>
            <a:spAutoFit/>
          </a:bodyPr>
          <a:lstStyle/>
          <a:p>
            <a:pPr>
              <a:spcBef>
                <a:spcPct val="40000"/>
              </a:spcBef>
              <a:tabLst>
                <a:tab pos="355600" algn="l"/>
              </a:tabLst>
            </a:pPr>
            <a:r>
              <a:rPr lang="en-US" altLang="ja-JP" sz="1200" dirty="0">
                <a:latin typeface="Meiryo UI" panose="020B0604030504040204" pitchFamily="50" charset="-128"/>
                <a:ea typeface="Meiryo UI" panose="020B0604030504040204" pitchFamily="50" charset="-128"/>
                <a:cs typeface="HGP創英角ｺﾞｼｯｸUB" charset="0"/>
              </a:rPr>
              <a:t>③ </a:t>
            </a:r>
            <a:r>
              <a:rPr lang="ja-JP" altLang="en-US" sz="1200" dirty="0">
                <a:latin typeface="Meiryo UI" panose="020B0604030504040204" pitchFamily="50" charset="-128"/>
                <a:ea typeface="Meiryo UI" panose="020B0604030504040204" pitchFamily="50" charset="-128"/>
                <a:cs typeface="HGP創英角ｺﾞｼｯｸUB" charset="0"/>
              </a:rPr>
              <a:t>酒類販売において「税務署」への届出が必要となる場合</a:t>
            </a:r>
            <a:endParaRPr lang="en-US" altLang="ja-JP" sz="1200" dirty="0">
              <a:latin typeface="Meiryo UI" panose="020B0604030504040204" pitchFamily="50" charset="-128"/>
              <a:ea typeface="Meiryo UI" panose="020B0604030504040204" pitchFamily="50" charset="-128"/>
              <a:cs typeface="HGP創英角ｺﾞｼｯｸUB" charset="0"/>
            </a:endParaRPr>
          </a:p>
          <a:p>
            <a:pPr>
              <a:spcBef>
                <a:spcPct val="40000"/>
              </a:spcBef>
              <a:tabLst>
                <a:tab pos="355600" algn="l"/>
              </a:tabLst>
            </a:pPr>
            <a:r>
              <a:rPr lang="en-US" altLang="ja-JP" sz="1200" dirty="0">
                <a:latin typeface="Meiryo UI" panose="020B0604030504040204" pitchFamily="50" charset="-128"/>
                <a:ea typeface="Meiryo UI" panose="020B0604030504040204" pitchFamily="50" charset="-128"/>
                <a:cs typeface="HGP創英角ｺﾞｼｯｸUB" charset="0"/>
              </a:rPr>
              <a:t>	</a:t>
            </a:r>
            <a:r>
              <a:rPr lang="ja-JP" altLang="en-US" sz="1200" dirty="0">
                <a:latin typeface="Meiryo UI" panose="020B0604030504040204" pitchFamily="50" charset="-128"/>
                <a:ea typeface="Meiryo UI" panose="020B0604030504040204" pitchFamily="50" charset="-128"/>
                <a:cs typeface="HGP創英角ｺﾞｼｯｸUB" charset="0"/>
              </a:rPr>
              <a:t>ひろしまフードフェスティバルの会場内で酒類の販売を行い、且つ販売の方法がパック、</a:t>
            </a:r>
            <a:br>
              <a:rPr lang="en-US" altLang="ja-JP" sz="1200" dirty="0">
                <a:latin typeface="Meiryo UI" panose="020B0604030504040204" pitchFamily="50" charset="-128"/>
                <a:ea typeface="Meiryo UI" panose="020B0604030504040204" pitchFamily="50" charset="-128"/>
                <a:cs typeface="HGP創英角ｺﾞｼｯｸUB" charset="0"/>
              </a:rPr>
            </a:br>
            <a:r>
              <a:rPr lang="en-US" altLang="ja-JP" sz="1200" dirty="0">
                <a:latin typeface="Meiryo UI" panose="020B0604030504040204" pitchFamily="50" charset="-128"/>
                <a:ea typeface="Meiryo UI" panose="020B0604030504040204" pitchFamily="50" charset="-128"/>
                <a:cs typeface="HGP創英角ｺﾞｼｯｸUB" charset="0"/>
              </a:rPr>
              <a:t>	</a:t>
            </a:r>
            <a:r>
              <a:rPr lang="ja-JP" altLang="en-US" sz="1200" dirty="0">
                <a:latin typeface="Meiryo UI" panose="020B0604030504040204" pitchFamily="50" charset="-128"/>
                <a:ea typeface="Meiryo UI" panose="020B0604030504040204" pitchFamily="50" charset="-128"/>
                <a:cs typeface="HGP創英角ｺﾞｼｯｸUB" charset="0"/>
              </a:rPr>
              <a:t>瓶、缶の単位である。（転売可能な販売方法）</a:t>
            </a:r>
            <a:endParaRPr lang="en-US" altLang="ja-JP" sz="1200" dirty="0">
              <a:latin typeface="Meiryo UI" panose="020B0604030504040204" pitchFamily="50" charset="-128"/>
              <a:ea typeface="Meiryo UI" panose="020B0604030504040204" pitchFamily="50" charset="-128"/>
              <a:cs typeface="HGP創英角ｺﾞｼｯｸUB" charset="0"/>
            </a:endParaRPr>
          </a:p>
          <a:p>
            <a:pPr>
              <a:spcBef>
                <a:spcPct val="40000"/>
              </a:spcBef>
              <a:tabLst>
                <a:tab pos="355600" algn="l"/>
              </a:tabLst>
            </a:pPr>
            <a:r>
              <a:rPr lang="en-US" altLang="ja-JP" sz="1200" dirty="0">
                <a:solidFill>
                  <a:srgbClr val="000000"/>
                </a:solidFill>
                <a:latin typeface="Meiryo UI" panose="020B0604030504040204" pitchFamily="50" charset="-128"/>
                <a:ea typeface="Meiryo UI" panose="020B0604030504040204" pitchFamily="50" charset="-128"/>
                <a:cs typeface="HGP創英角ｺﾞｼｯｸUB" charset="0"/>
              </a:rPr>
              <a:t>	※</a:t>
            </a:r>
            <a:r>
              <a:rPr lang="en-US" altLang="ja-JP" sz="1200" dirty="0">
                <a:latin typeface="Meiryo UI" panose="020B0604030504040204" pitchFamily="50" charset="-128"/>
                <a:ea typeface="Meiryo UI" panose="020B0604030504040204" pitchFamily="50" charset="-128"/>
                <a:cs typeface="HGP創英角ｺﾞｼｯｸUB" charset="0"/>
              </a:rPr>
              <a:t>① </a:t>
            </a:r>
            <a:r>
              <a:rPr lang="ja-JP" altLang="en-US" sz="1200" dirty="0">
                <a:latin typeface="Meiryo UI" panose="020B0604030504040204" pitchFamily="50" charset="-128"/>
                <a:ea typeface="Meiryo UI" panose="020B0604030504040204" pitchFamily="50" charset="-128"/>
                <a:cs typeface="HGP創英角ｺﾞｼｯｸUB" charset="0"/>
              </a:rPr>
              <a:t>販売方法がサーバーや、コップ販売（転売不可）や</a:t>
            </a:r>
            <a:r>
              <a:rPr lang="en-US" altLang="ja-JP" sz="1200" dirty="0">
                <a:latin typeface="Meiryo UI" panose="020B0604030504040204" pitchFamily="50" charset="-128"/>
                <a:ea typeface="Meiryo UI" panose="020B0604030504040204" pitchFamily="50" charset="-128"/>
                <a:cs typeface="HGP創英角ｺﾞｼｯｸUB" charset="0"/>
              </a:rPr>
              <a:t>②</a:t>
            </a:r>
            <a:r>
              <a:rPr lang="ja-JP" altLang="en-US" sz="1200" dirty="0">
                <a:latin typeface="Meiryo UI" panose="020B0604030504040204" pitchFamily="50" charset="-128"/>
                <a:ea typeface="Meiryo UI" panose="020B0604030504040204" pitchFamily="50" charset="-128"/>
                <a:cs typeface="HGP創英角ｺﾞｼｯｸUB" charset="0"/>
              </a:rPr>
              <a:t>の場合、税務署への届出は不要</a:t>
            </a:r>
            <a:r>
              <a:rPr lang="en-US" altLang="ja-JP" sz="1200" dirty="0">
                <a:latin typeface="Meiryo UI" panose="020B0604030504040204" pitchFamily="50" charset="-128"/>
                <a:ea typeface="Meiryo UI" panose="020B0604030504040204" pitchFamily="50" charset="-128"/>
                <a:cs typeface="HGP創英角ｺﾞｼｯｸUB" charset="0"/>
              </a:rPr>
              <a:t>｡</a:t>
            </a:r>
          </a:p>
        </p:txBody>
      </p:sp>
      <p:sp>
        <p:nvSpPr>
          <p:cNvPr id="1225" name="Text Box 114"/>
          <p:cNvSpPr txBox="1">
            <a:spLocks noChangeArrowheads="1"/>
          </p:cNvSpPr>
          <p:nvPr/>
        </p:nvSpPr>
        <p:spPr>
          <a:xfrm>
            <a:off x="187325" y="5418507"/>
            <a:ext cx="5680075" cy="274638"/>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40000"/>
              </a:spcBef>
            </a:pPr>
            <a:r>
              <a:rPr lang="en-US" altLang="ja-JP" sz="1200" dirty="0">
                <a:solidFill>
                  <a:srgbClr val="6666FF"/>
                </a:solidFill>
                <a:latin typeface="Meiryo UI" panose="020B0604030504040204" pitchFamily="50" charset="-128"/>
                <a:ea typeface="Meiryo UI" panose="020B0604030504040204" pitchFamily="50" charset="-128"/>
                <a:cs typeface="ＤＦＰ平成ゴシック体W9" charset="0"/>
              </a:rPr>
              <a:t>■</a:t>
            </a:r>
            <a:r>
              <a:rPr lang="en-US" altLang="ja-JP" sz="1200" dirty="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税務署への提出書類について</a:t>
            </a:r>
          </a:p>
        </p:txBody>
      </p:sp>
      <p:sp>
        <p:nvSpPr>
          <p:cNvPr id="1226" name="Rectangle 116"/>
          <p:cNvSpPr>
            <a:spLocks noChangeArrowheads="1"/>
          </p:cNvSpPr>
          <p:nvPr/>
        </p:nvSpPr>
        <p:spPr>
          <a:xfrm>
            <a:off x="2363788" y="5435969"/>
            <a:ext cx="3978974" cy="246221"/>
          </a:xfrm>
          <a:prstGeom prst="rect">
            <a:avLst/>
          </a:prstGeom>
          <a:noFill/>
          <a:ln w="12700">
            <a:solidFill>
              <a:srgbClr val="6666FF"/>
            </a:solidFill>
            <a:prstDash val="sysDot"/>
            <a:miter lim="800000"/>
            <a:headEnd/>
            <a:tailEnd/>
          </a:ln>
        </p:spPr>
        <p:txBody>
          <a:bodyPr wrap="none">
            <a:spAutoFit/>
          </a:bodyPr>
          <a:lstStyle/>
          <a:p>
            <a:r>
              <a:rPr lang="ja-JP" altLang="en-US" sz="1000" dirty="0">
                <a:latin typeface="Meiryo UI" panose="020B0604030504040204" pitchFamily="50" charset="-128"/>
                <a:ea typeface="Meiryo UI" panose="020B0604030504040204" pitchFamily="50" charset="-128"/>
                <a:cs typeface="HGP創英角ｺﾞｼｯｸUB" charset="0"/>
              </a:rPr>
              <a:t>下記のような資料を９月下旬を目処に必要な出展団体へ郵送いたします。</a:t>
            </a:r>
          </a:p>
        </p:txBody>
      </p:sp>
      <p:sp>
        <p:nvSpPr>
          <p:cNvPr id="1227" name="Line 122"/>
          <p:cNvSpPr>
            <a:spLocks noChangeShapeType="1"/>
          </p:cNvSpPr>
          <p:nvPr/>
        </p:nvSpPr>
        <p:spPr>
          <a:xfrm>
            <a:off x="339725" y="4604120"/>
            <a:ext cx="0" cy="762000"/>
          </a:xfrm>
          <a:prstGeom prst="line">
            <a:avLst/>
          </a:prstGeom>
          <a:noFill/>
          <a:ln w="9525">
            <a:solidFill>
              <a:schemeClr val="tx1"/>
            </a:solidFill>
            <a:round/>
            <a:headEnd/>
            <a:tailEnd type="triangle" w="med" len="med"/>
          </a:ln>
        </p:spPr>
        <p:txBody>
          <a:bodyPr/>
          <a:lstStyle/>
          <a:p>
            <a:endParaRPr lang="ja-JP" altLang="en-US"/>
          </a:p>
        </p:txBody>
      </p:sp>
      <p:graphicFrame>
        <p:nvGraphicFramePr>
          <p:cNvPr id="1228" name="Group 301"/>
          <p:cNvGraphicFramePr>
            <a:graphicFrameLocks noGrp="1"/>
          </p:cNvGraphicFramePr>
          <p:nvPr>
            <p:extLst>
              <p:ext uri="{D42A27DB-BD31-4B8C-83A1-F6EECF244321}">
                <p14:modId xmlns:p14="http://schemas.microsoft.com/office/powerpoint/2010/main" val="3481548008"/>
              </p:ext>
            </p:extLst>
          </p:nvPr>
        </p:nvGraphicFramePr>
        <p:xfrm>
          <a:off x="187325" y="5782045"/>
          <a:ext cx="6486525" cy="2602159"/>
        </p:xfrm>
        <a:graphic>
          <a:graphicData uri="http://schemas.openxmlformats.org/drawingml/2006/table">
            <a:tbl>
              <a:tblPr/>
              <a:tblGrid>
                <a:gridCol w="339725">
                  <a:extLst>
                    <a:ext uri="{9D8B030D-6E8A-4147-A177-3AD203B41FA5}"/>
                  </a:extLst>
                </a:gridCol>
                <a:gridCol w="1871663">
                  <a:extLst>
                    <a:ext uri="{9D8B030D-6E8A-4147-A177-3AD203B41FA5}"/>
                  </a:extLst>
                </a:gridCol>
                <a:gridCol w="4275137">
                  <a:extLst>
                    <a:ext uri="{9D8B030D-6E8A-4147-A177-3AD203B41FA5}"/>
                  </a:extLst>
                </a:gridCol>
              </a:tblGrid>
              <a:tr h="24133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１</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期限付酒類小売業免許届出書</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裏面に記載要領あり。ただし、販売場の所在地及び名称の欄は</a:t>
                      </a:r>
                      <a:r>
                        <a:rPr kumimoji="1" lang="ja-JP" altLang="en-US" sz="800" b="0" i="0" u="sng"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未記入のこと</a:t>
                      </a:r>
                      <a:endParaRPr kumimoji="1" lang="en-US" altLang="ja-JP" sz="800" b="0" i="0" u="sng"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862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２</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建物等の配置図</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ブース内の配置図を記入し、どのあたりで販売するかを明記する。</a:t>
                      </a:r>
                      <a:endParaRPr kumimoji="1" lang="en-US" altLang="ja-JP"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460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３</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事業の概要</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1</a:t>
                      </a: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en-US" altLang="ja-JP"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2</a:t>
                      </a: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）については、</a:t>
                      </a:r>
                      <a:r>
                        <a:rPr kumimoji="1" lang="ja-JP" altLang="en-US" sz="800" b="0" i="0" u="sng"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未記入のこと。</a:t>
                      </a:r>
                      <a:endParaRPr kumimoji="1" lang="en-US" altLang="ja-JP" sz="800" b="0" i="0" u="sng"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6580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４</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「酒類の販売管理の方法」に関する</a:t>
                      </a:r>
                      <a:br>
                        <a:rPr kumimoji="1" lang="en-US" altLang="ja-JP"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b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取り組み計画書</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裏面にも記載</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862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５</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出展依頼書</a:t>
                      </a:r>
                      <a:r>
                        <a:rPr kumimoji="1" lang="en-US" altLang="ja-JP"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様式自由</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実行委員会が出展依頼書を届出時に発行する。</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862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６</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酒類販売管理者選任届出書</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裏面に記入例あり</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862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７</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誓約書</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862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８</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販売予定酒類の明細</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8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862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９</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酒類販売数量等報告書</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a:ln>
                            <a:noFill/>
                          </a:ln>
                          <a:solidFill>
                            <a:srgbClr val="FF0000"/>
                          </a:solidFill>
                          <a:effectLst/>
                          <a:latin typeface="Meiryo UI" panose="020B0604030504040204" pitchFamily="50" charset="-128"/>
                          <a:ea typeface="Meiryo UI" panose="020B0604030504040204" pitchFamily="50" charset="-128"/>
                          <a:cs typeface="ＭＳ Ｐゴシック" charset="0"/>
                        </a:rPr>
                        <a:t>イベント終了後、出展者が税務署へ提出（郵送可能）</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6580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１０</a:t>
                      </a: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「未成年者の飲酒防止に関する</a:t>
                      </a:r>
                      <a:br>
                        <a:rPr kumimoji="1" lang="en-US" altLang="ja-JP"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br>
                      <a:r>
                        <a:rPr kumimoji="1" lang="ja-JP" altLang="en-US" sz="9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表示基準」の実施状況等報告書</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8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a:t>
                      </a:r>
                      <a:r>
                        <a:rPr kumimoji="1" lang="ja-JP" altLang="en-US" sz="800" b="0" i="0" u="none" strike="noStrike" cap="none" normalizeH="0" baseline="0" dirty="0">
                          <a:ln>
                            <a:noFill/>
                          </a:ln>
                          <a:solidFill>
                            <a:srgbClr val="FF0000"/>
                          </a:solidFill>
                          <a:effectLst/>
                          <a:latin typeface="Meiryo UI" panose="020B0604030504040204" pitchFamily="50" charset="-128"/>
                          <a:ea typeface="Meiryo UI" panose="020B0604030504040204" pitchFamily="50" charset="-128"/>
                          <a:cs typeface="ＭＳ Ｐゴシック" charset="0"/>
                        </a:rPr>
                        <a:t>イベント終了後、出展者が税務署へ提出（郵送可能）</a:t>
                      </a:r>
                      <a:endParaRPr kumimoji="1" lang="ja-JP" altLang="en-US" sz="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endParaRPr>
                    </a:p>
                  </a:txBody>
                  <a:tcPr marT="45726" marB="4572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
        <p:nvSpPr>
          <p:cNvPr id="1229" name="Rectangle 302"/>
          <p:cNvSpPr>
            <a:spLocks noChangeArrowheads="1"/>
          </p:cNvSpPr>
          <p:nvPr/>
        </p:nvSpPr>
        <p:spPr>
          <a:xfrm>
            <a:off x="187325" y="8429451"/>
            <a:ext cx="6486525" cy="554038"/>
          </a:xfrm>
          <a:prstGeom prst="rect">
            <a:avLst/>
          </a:prstGeom>
          <a:noFill/>
          <a:ln>
            <a:noFill/>
          </a:ln>
        </p:spPr>
        <p:txBody>
          <a:bodyPr>
            <a:spAutoFit/>
          </a:bodyPr>
          <a:lstStyle/>
          <a:p>
            <a:r>
              <a:rPr lang="ja-JP" altLang="en-US" sz="1000" dirty="0">
                <a:latin typeface="Meiryo UI" panose="020B0604030504040204" pitchFamily="50" charset="-128"/>
                <a:ea typeface="Meiryo UI" panose="020B0604030504040204" pitchFamily="50" charset="-128"/>
                <a:cs typeface="HGP創英角ｺﾞｼｯｸUB" charset="0"/>
              </a:rPr>
              <a:t>提出書類は、実施本部から広島東税務署へ一括して届出を行います。１</a:t>
            </a:r>
            <a:r>
              <a:rPr lang="en-US" altLang="ja-JP" sz="1000" dirty="0">
                <a:latin typeface="Meiryo UI" panose="020B0604030504040204" pitchFamily="50" charset="-128"/>
                <a:ea typeface="Meiryo UI" panose="020B0604030504040204" pitchFamily="50" charset="-128"/>
                <a:cs typeface="HGP創英角ｺﾞｼｯｸUB" charset="0"/>
              </a:rPr>
              <a:t>〜</a:t>
            </a:r>
            <a:r>
              <a:rPr lang="ja-JP" altLang="en-US" sz="1000" dirty="0">
                <a:latin typeface="Meiryo UI" panose="020B0604030504040204" pitchFamily="50" charset="-128"/>
                <a:ea typeface="Meiryo UI" panose="020B0604030504040204" pitchFamily="50" charset="-128"/>
                <a:cs typeface="HGP創英角ｺﾞｼｯｸUB" charset="0"/>
              </a:rPr>
              <a:t>８の書類は、実施本部へ提出して下さい。</a:t>
            </a:r>
            <a:br>
              <a:rPr lang="en-US" altLang="ja-JP" sz="1000" dirty="0">
                <a:latin typeface="Meiryo UI" panose="020B0604030504040204" pitchFamily="50" charset="-128"/>
                <a:ea typeface="Meiryo UI" panose="020B0604030504040204" pitchFamily="50" charset="-128"/>
                <a:cs typeface="HGP創英角ｺﾞｼｯｸUB" charset="0"/>
              </a:rPr>
            </a:br>
            <a:r>
              <a:rPr lang="en-US" altLang="ja-JP" sz="1000" dirty="0">
                <a:latin typeface="Meiryo UI" panose="020B0604030504040204" pitchFamily="50" charset="-128"/>
                <a:ea typeface="Meiryo UI" panose="020B0604030504040204" pitchFamily="50" charset="-128"/>
                <a:cs typeface="HGP創英角ｺﾞｼｯｸUB" charset="0"/>
              </a:rPr>
              <a:t>※</a:t>
            </a:r>
            <a:r>
              <a:rPr lang="ja-JP" altLang="en-US" sz="1000" dirty="0">
                <a:latin typeface="Meiryo UI" panose="020B0604030504040204" pitchFamily="50" charset="-128"/>
                <a:ea typeface="Meiryo UI" panose="020B0604030504040204" pitchFamily="50" charset="-128"/>
                <a:cs typeface="HGP創英角ｺﾞｼｯｸUB" charset="0"/>
              </a:rPr>
              <a:t>５については、自治体を窓口に出展される団体のみを対象とします</a:t>
            </a:r>
            <a:endParaRPr lang="en-US" altLang="ja-JP" sz="1000" dirty="0">
              <a:latin typeface="Meiryo UI" panose="020B0604030504040204" pitchFamily="50" charset="-128"/>
              <a:ea typeface="Meiryo UI" panose="020B0604030504040204" pitchFamily="50" charset="-128"/>
              <a:cs typeface="HGP創英角ｺﾞｼｯｸUB" charset="0"/>
            </a:endParaRPr>
          </a:p>
          <a:p>
            <a:r>
              <a:rPr lang="ja-JP" altLang="en-US" sz="1000" dirty="0">
                <a:solidFill>
                  <a:srgbClr val="FF0000"/>
                </a:solidFill>
                <a:latin typeface="Meiryo UI" panose="020B0604030504040204" pitchFamily="50" charset="-128"/>
                <a:ea typeface="Meiryo UI" panose="020B0604030504040204" pitchFamily="50" charset="-128"/>
                <a:cs typeface="HGP創英角ｺﾞｼｯｸUB" charset="0"/>
              </a:rPr>
              <a:t>また、９・１０については、イベント終了後直接「広島東税務署」へ郵送下さい。</a:t>
            </a:r>
          </a:p>
        </p:txBody>
      </p:sp>
      <p:sp>
        <p:nvSpPr>
          <p:cNvPr id="1230" name="Text Box 303"/>
          <p:cNvSpPr txBox="1">
            <a:spLocks noChangeArrowheads="1"/>
          </p:cNvSpPr>
          <p:nvPr/>
        </p:nvSpPr>
        <p:spPr>
          <a:xfrm>
            <a:off x="187325" y="635370"/>
            <a:ext cx="5680075" cy="274637"/>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40000"/>
              </a:spcBef>
            </a:pPr>
            <a:r>
              <a:rPr lang="en-US" altLang="ja-JP" sz="1200" dirty="0">
                <a:solidFill>
                  <a:srgbClr val="6666FF"/>
                </a:solidFill>
                <a:latin typeface="Meiryo UI" panose="020B0604030504040204" pitchFamily="50" charset="-128"/>
                <a:ea typeface="Meiryo UI" panose="020B0604030504040204" pitchFamily="50" charset="-128"/>
                <a:cs typeface="ＤＦＰ平成ゴシック体W9" charset="0"/>
              </a:rPr>
              <a:t>■</a:t>
            </a:r>
            <a:r>
              <a:rPr lang="en-US" altLang="ja-JP" sz="1200" dirty="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酒類の販売確認　</a:t>
            </a:r>
            <a:r>
              <a:rPr lang="ja-JP" altLang="en-US" sz="1200" b="1" dirty="0">
                <a:solidFill>
                  <a:srgbClr val="FF0000"/>
                </a:solidFill>
                <a:latin typeface="Meiryo UI" panose="020B0604030504040204" pitchFamily="50" charset="-128"/>
                <a:ea typeface="Meiryo UI" panose="020B0604030504040204" pitchFamily="50" charset="-128"/>
                <a:cs typeface="ＤＦＰ平成ゴシック体W9" charset="0"/>
              </a:rPr>
              <a:t>アルコール類の製造・販売企業のみ販売可能</a:t>
            </a:r>
            <a:endParaRPr lang="ja-JP" altLang="en-US" sz="1200" dirty="0">
              <a:latin typeface="Meiryo UI" panose="020B0604030504040204" pitchFamily="50" charset="-128"/>
              <a:ea typeface="Meiryo UI" panose="020B0604030504040204" pitchFamily="50" charset="-128"/>
              <a:cs typeface="ＤＦＰ平成ゴシック体W9" charset="0"/>
            </a:endParaRPr>
          </a:p>
        </p:txBody>
      </p:sp>
      <p:graphicFrame>
        <p:nvGraphicFramePr>
          <p:cNvPr id="1231" name="Group 353"/>
          <p:cNvGraphicFramePr>
            <a:graphicFrameLocks noGrp="1"/>
          </p:cNvGraphicFramePr>
          <p:nvPr>
            <p:extLst>
              <p:ext uri="{D42A27DB-BD31-4B8C-83A1-F6EECF244321}">
                <p14:modId xmlns:p14="http://schemas.microsoft.com/office/powerpoint/2010/main" val="893608607"/>
              </p:ext>
            </p:extLst>
          </p:nvPr>
        </p:nvGraphicFramePr>
        <p:xfrm>
          <a:off x="187325" y="919532"/>
          <a:ext cx="6486525" cy="514350"/>
        </p:xfrm>
        <a:graphic>
          <a:graphicData uri="http://schemas.openxmlformats.org/drawingml/2006/table">
            <a:tbl>
              <a:tblPr/>
              <a:tblGrid>
                <a:gridCol w="1011238">
                  <a:extLst>
                    <a:ext uri="{9D8B030D-6E8A-4147-A177-3AD203B41FA5}"/>
                  </a:extLst>
                </a:gridCol>
                <a:gridCol w="1809750">
                  <a:extLst>
                    <a:ext uri="{9D8B030D-6E8A-4147-A177-3AD203B41FA5}"/>
                  </a:extLst>
                </a:gridCol>
                <a:gridCol w="811212">
                  <a:extLst>
                    <a:ext uri="{9D8B030D-6E8A-4147-A177-3AD203B41FA5}"/>
                  </a:extLst>
                </a:gridCol>
                <a:gridCol w="2854325">
                  <a:extLst>
                    <a:ext uri="{9D8B030D-6E8A-4147-A177-3AD203B41FA5}"/>
                  </a:extLst>
                </a:gridCol>
              </a:tblGrid>
              <a:tr h="514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出展団体名</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HGP創英角ｺﾞｼｯｸUB" charset="0"/>
                        </a:rPr>
                        <a:t>酒類を販売</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１：紙コップなどに取り分けて販売する</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charset="0"/>
                        </a:rPr>
                        <a:t>２：転売できる形で販売する（税務署届出必要）</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sp>
        <p:nvSpPr>
          <p:cNvPr id="1232" name="テキスト ボックス 83"/>
          <p:cNvSpPr txBox="1">
            <a:spLocks noChangeArrowheads="1"/>
          </p:cNvSpPr>
          <p:nvPr/>
        </p:nvSpPr>
        <p:spPr>
          <a:xfrm>
            <a:off x="1936656" y="9038115"/>
            <a:ext cx="4737194" cy="646331"/>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お問い合わせ先</a:t>
            </a:r>
            <a:r>
              <a:rPr lang="en-US" altLang="ja-JP" sz="1200" dirty="0">
                <a:latin typeface="Meiryo UI" panose="020B0604030504040204" pitchFamily="50" charset="-128"/>
                <a:ea typeface="Meiryo UI" panose="020B0604030504040204" pitchFamily="50" charset="-128"/>
              </a:rPr>
              <a:t>》</a:t>
            </a:r>
          </a:p>
          <a:p>
            <a:r>
              <a:rPr lang="ja-JP" altLang="en-US" sz="1200" dirty="0">
                <a:latin typeface="Meiryo UI" panose="020B0604030504040204" pitchFamily="50" charset="-128"/>
                <a:ea typeface="Meiryo UI" panose="020B0604030504040204" pitchFamily="50" charset="-128"/>
              </a:rPr>
              <a:t>　　　広島東税務署　酒類指導官</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広島市中区上八丁堀</a:t>
            </a:r>
            <a:r>
              <a:rPr lang="en-US" altLang="ja-JP" sz="1200" dirty="0">
                <a:latin typeface="Meiryo UI" panose="020B0604030504040204" pitchFamily="50" charset="-128"/>
                <a:ea typeface="Meiryo UI" panose="020B0604030504040204" pitchFamily="50" charset="-128"/>
              </a:rPr>
              <a:t>3-19</a:t>
            </a:r>
            <a:r>
              <a:rPr lang="ja-JP" altLang="en-US" sz="1200" dirty="0">
                <a:latin typeface="Meiryo UI" panose="020B0604030504040204" pitchFamily="50" charset="-128"/>
                <a:ea typeface="Meiryo UI" panose="020B0604030504040204" pitchFamily="50" charset="-128"/>
              </a:rPr>
              <a:t>　　　０８２</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２２７</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１１５５</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EF6EA"/>
        </a:solidFill>
        <a:effectLst/>
      </p:bgPr>
    </p:bg>
    <p:spTree>
      <p:nvGrpSpPr>
        <p:cNvPr id="0" name=""/>
        <p:cNvGrpSpPr/>
        <p:nvPr/>
      </p:nvGrpSpPr>
      <p:grpSpPr>
        <a:xfrm>
          <a:off x="0" y="0"/>
          <a:ext cx="0" cy="0"/>
          <a:chOff x="0" y="0"/>
          <a:chExt cx="0" cy="0"/>
        </a:xfrm>
      </p:grpSpPr>
      <p:sp>
        <p:nvSpPr>
          <p:cNvPr id="1234" name="Rectangle 2"/>
          <p:cNvSpPr>
            <a:spLocks noChangeArrowheads="1"/>
          </p:cNvSpPr>
          <p:nvPr/>
        </p:nvSpPr>
        <p:spPr>
          <a:xfrm>
            <a:off x="0" y="0"/>
            <a:ext cx="6858000" cy="560388"/>
          </a:xfrm>
          <a:prstGeom prst="rect">
            <a:avLst/>
          </a:prstGeom>
          <a:solidFill>
            <a:srgbClr val="85B868"/>
          </a:solidFill>
          <a:ln w="9525">
            <a:noFill/>
            <a:miter lim="800000"/>
            <a:headEnd/>
            <a:tailEnd/>
          </a:ln>
          <a:effectLst/>
        </p:spPr>
        <p:txBody>
          <a:bodyPr wrap="none" lIns="234000" anchor="ctr"/>
          <a:lstStyle/>
          <a:p>
            <a:pPr>
              <a:defRPr/>
            </a:pPr>
            <a:r>
              <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車両関係申請書</a:t>
            </a:r>
          </a:p>
        </p:txBody>
      </p:sp>
      <p:sp>
        <p:nvSpPr>
          <p:cNvPr id="1235"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a:solidFill>
                  <a:srgbClr val="85B868"/>
                </a:solidFill>
                <a:latin typeface="Meiryo UI" panose="020B0604030504040204" pitchFamily="50" charset="-128"/>
                <a:ea typeface="Meiryo UI" panose="020B0604030504040204" pitchFamily="50" charset="-128"/>
                <a:cs typeface="ＤＦＰ平成ゴシック体W9" charset="0"/>
              </a:rPr>
              <a:t>書式６</a:t>
            </a:r>
          </a:p>
        </p:txBody>
      </p:sp>
      <p:sp>
        <p:nvSpPr>
          <p:cNvPr id="1236" name="テキスト ボックス 33"/>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dirty="0">
              <a:latin typeface="Meiryo UI" panose="020B0604030504040204" pitchFamily="50" charset="-128"/>
              <a:ea typeface="Meiryo UI" panose="020B0604030504040204" pitchFamily="50" charset="-128"/>
              <a:cs typeface="ＤＦＰ平成ゴシック体W9" charset="0"/>
            </a:endParaRPr>
          </a:p>
        </p:txBody>
      </p:sp>
      <p:graphicFrame>
        <p:nvGraphicFramePr>
          <p:cNvPr id="1237" name="Object 2"/>
          <p:cNvGraphicFramePr/>
          <p:nvPr/>
        </p:nvGraphicFramePr>
        <p:xfrm>
          <a:off x="180975" y="5534025"/>
          <a:ext cx="6497638" cy="930275"/>
        </p:xfrm>
        <a:graphic>
          <a:graphicData uri="http://schemas.openxmlformats.org/presentationml/2006/ole">
            <mc:AlternateContent xmlns:mc="http://schemas.openxmlformats.org/markup-compatibility/2006">
              <mc:Choice xmlns:v="urn:schemas-microsoft-com:vml" Requires="v">
                <p:oleObj spid="_x0000_s1025" name="シート" r:id="rId1" imgW="6210300" imgH="889000" progId="Excel.Sheet.8">
                  <p:embed/>
                </p:oleObj>
              </mc:Choice>
              <mc:Fallback>
                <p:oleObj spid="" name="シート" r:id="rId1" imgW="6210300" imgH="889000" progId="Excel.Sheet.8">
                  <p:embed/>
                  <p:pic>
                    <p:nvPicPr>
                      <p:cNvPr id="0" name="Object 2"/>
                      <p:cNvPicPr>
                        <a:picLocks noChangeAspect="1" noChangeArrowheads="1"/>
                      </p:cNvPicPr>
                      <p:nvPr/>
                    </p:nvPicPr>
                    <p:blipFill>
                      <a:blip r:embed="rId2"/>
                      <a:stretch>
                        <a:fillRect/>
                      </a:stretch>
                    </p:blipFill>
                    <p:spPr>
                      <a:xfrm>
                        <a:off x="180975" y="5534025"/>
                        <a:ext cx="6497638" cy="930275"/>
                      </a:xfrm>
                      <a:prstGeom prst="rect">
                        <a:avLst/>
                      </a:prstGeom>
                      <a:noFill/>
                      <a:ln>
                        <a:noFill/>
                      </a:ln>
                      <a:effectLst/>
                    </p:spPr>
                  </p:pic>
                </p:oleObj>
              </mc:Fallback>
            </mc:AlternateContent>
          </a:graphicData>
        </a:graphic>
      </p:graphicFrame>
      <p:sp>
        <p:nvSpPr>
          <p:cNvPr id="1238" name="Text Box 206"/>
          <p:cNvSpPr txBox="1">
            <a:spLocks noChangeArrowheads="1"/>
          </p:cNvSpPr>
          <p:nvPr/>
        </p:nvSpPr>
        <p:spPr>
          <a:xfrm>
            <a:off x="187325" y="1838325"/>
            <a:ext cx="6486525" cy="1189038"/>
          </a:xfrm>
          <a:prstGeom prst="rect">
            <a:avLst/>
          </a:prstGeom>
          <a:noFill/>
          <a:ln>
            <a:noFill/>
          </a:ln>
        </p:spPr>
        <p:txBody>
          <a:bodyPr>
            <a:spAutoFit/>
          </a:bodyPr>
          <a:lstStyle>
            <a:lvl1pPr>
              <a:tabLst>
                <a:tab pos="1343025" algn="l"/>
              </a:tabLst>
              <a:defRPr kumimoji="1" sz="2400">
                <a:solidFill>
                  <a:schemeClr val="tx1"/>
                </a:solidFill>
                <a:latin typeface="Arial" charset="0"/>
                <a:ea typeface="ＭＳ Ｐゴシック" charset="0"/>
                <a:cs typeface="ＭＳ Ｐゴシック" charset="0"/>
              </a:defRPr>
            </a:lvl1pPr>
            <a:lvl2pPr marL="742950" indent="-285750">
              <a:tabLst>
                <a:tab pos="1343025" algn="l"/>
              </a:tabLst>
              <a:defRPr kumimoji="1" sz="2400">
                <a:solidFill>
                  <a:schemeClr val="tx1"/>
                </a:solidFill>
                <a:latin typeface="Arial" charset="0"/>
                <a:ea typeface="ＭＳ Ｐゴシック" charset="0"/>
              </a:defRPr>
            </a:lvl2pPr>
            <a:lvl3pPr marL="1143000" indent="-228600">
              <a:tabLst>
                <a:tab pos="1343025" algn="l"/>
              </a:tabLst>
              <a:defRPr kumimoji="1" sz="2400">
                <a:solidFill>
                  <a:schemeClr val="tx1"/>
                </a:solidFill>
                <a:latin typeface="Arial" charset="0"/>
                <a:ea typeface="ＭＳ Ｐゴシック" charset="0"/>
              </a:defRPr>
            </a:lvl3pPr>
            <a:lvl4pPr marL="1600200" indent="-228600">
              <a:tabLst>
                <a:tab pos="1343025" algn="l"/>
              </a:tabLst>
              <a:defRPr kumimoji="1" sz="2400">
                <a:solidFill>
                  <a:schemeClr val="tx1"/>
                </a:solidFill>
                <a:latin typeface="Arial" charset="0"/>
                <a:ea typeface="ＭＳ Ｐゴシック" charset="0"/>
              </a:defRPr>
            </a:lvl4pPr>
            <a:lvl5pPr marL="2057400" indent="-228600">
              <a:tabLst>
                <a:tab pos="1343025" algn="l"/>
              </a:tabLst>
              <a:defRPr kumimoji="1" sz="2400">
                <a:solidFill>
                  <a:schemeClr val="tx1"/>
                </a:solidFill>
                <a:latin typeface="Arial" charset="0"/>
                <a:ea typeface="ＭＳ Ｐゴシック" charset="0"/>
              </a:defRPr>
            </a:lvl5pPr>
            <a:lvl6pPr marL="2514600" indent="-228600" fontAlgn="base">
              <a:spcBef>
                <a:spcPct val="0"/>
              </a:spcBef>
              <a:spcAft>
                <a:spcPct val="0"/>
              </a:spcAft>
              <a:tabLst>
                <a:tab pos="1343025" algn="l"/>
              </a:tabLst>
              <a:defRPr kumimoji="1" sz="2400">
                <a:solidFill>
                  <a:schemeClr val="tx1"/>
                </a:solidFill>
                <a:latin typeface="Arial" charset="0"/>
                <a:ea typeface="ＭＳ Ｐゴシック" charset="0"/>
              </a:defRPr>
            </a:lvl6pPr>
            <a:lvl7pPr marL="2971800" indent="-228600" fontAlgn="base">
              <a:spcBef>
                <a:spcPct val="0"/>
              </a:spcBef>
              <a:spcAft>
                <a:spcPct val="0"/>
              </a:spcAft>
              <a:tabLst>
                <a:tab pos="1343025" algn="l"/>
              </a:tabLst>
              <a:defRPr kumimoji="1" sz="2400">
                <a:solidFill>
                  <a:schemeClr val="tx1"/>
                </a:solidFill>
                <a:latin typeface="Arial" charset="0"/>
                <a:ea typeface="ＭＳ Ｐゴシック" charset="0"/>
              </a:defRPr>
            </a:lvl7pPr>
            <a:lvl8pPr marL="3429000" indent="-228600" fontAlgn="base">
              <a:spcBef>
                <a:spcPct val="0"/>
              </a:spcBef>
              <a:spcAft>
                <a:spcPct val="0"/>
              </a:spcAft>
              <a:tabLst>
                <a:tab pos="1343025" algn="l"/>
              </a:tabLst>
              <a:defRPr kumimoji="1" sz="2400">
                <a:solidFill>
                  <a:schemeClr val="tx1"/>
                </a:solidFill>
                <a:latin typeface="Arial" charset="0"/>
                <a:ea typeface="ＭＳ Ｐゴシック" charset="0"/>
              </a:defRPr>
            </a:lvl8pPr>
            <a:lvl9pPr marL="3886200" indent="-228600" fontAlgn="base">
              <a:spcBef>
                <a:spcPct val="0"/>
              </a:spcBef>
              <a:spcAft>
                <a:spcPct val="0"/>
              </a:spcAft>
              <a:tabLst>
                <a:tab pos="1343025" algn="l"/>
              </a:tabLst>
              <a:defRPr kumimoji="1" sz="2400">
                <a:solidFill>
                  <a:schemeClr val="tx1"/>
                </a:solidFill>
                <a:latin typeface="Arial" charset="0"/>
                <a:ea typeface="ＭＳ Ｐゴシック" charset="0"/>
              </a:defRPr>
            </a:lvl9pPr>
          </a:lstStyle>
          <a:p>
            <a:pPr>
              <a:spcBef>
                <a:spcPct val="50000"/>
              </a:spcBef>
            </a:pPr>
            <a:r>
              <a:rPr lang="en-US" altLang="ja-JP" sz="1200" dirty="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はじめに</a:t>
            </a:r>
            <a:r>
              <a:rPr lang="ja-JP" altLang="en-US" sz="1200" dirty="0">
                <a:latin typeface="Meiryo UI" panose="020B0604030504040204" pitchFamily="50" charset="-128"/>
                <a:ea typeface="Meiryo UI" panose="020B0604030504040204" pitchFamily="50" charset="-128"/>
                <a:cs typeface="HGP創英角ｺﾞｼｯｸUB" charset="0"/>
              </a:rPr>
              <a:t>　「車両関係各許可証の名称と定義」</a:t>
            </a:r>
            <a:endParaRPr lang="en-US" altLang="ja-JP" sz="1200" dirty="0">
              <a:latin typeface="Meiryo UI" panose="020B0604030504040204" pitchFamily="50" charset="-128"/>
              <a:ea typeface="Meiryo UI" panose="020B0604030504040204" pitchFamily="50" charset="-128"/>
              <a:cs typeface="HGP創英角ｺﾞｼｯｸUB" charset="0"/>
            </a:endParaRPr>
          </a:p>
          <a:p>
            <a:pPr>
              <a:spcBef>
                <a:spcPct val="50000"/>
              </a:spcBef>
            </a:pPr>
            <a:r>
              <a:rPr lang="ja-JP" altLang="en-US" sz="1000" dirty="0">
                <a:latin typeface="Meiryo UI" panose="020B0604030504040204" pitchFamily="50" charset="-128"/>
                <a:ea typeface="Meiryo UI" panose="020B0604030504040204" pitchFamily="50" charset="-128"/>
                <a:cs typeface="HGP創英角ｺﾞｼｯｸUB" charset="0"/>
              </a:rPr>
              <a:t>作業許可証とは</a:t>
            </a:r>
            <a:r>
              <a:rPr lang="en-US" altLang="ja-JP" sz="1000" dirty="0">
                <a:latin typeface="Meiryo UI" panose="020B0604030504040204" pitchFamily="50" charset="-128"/>
                <a:ea typeface="Meiryo UI" panose="020B0604030504040204" pitchFamily="50" charset="-128"/>
                <a:cs typeface="HGP創英角ｺﾞｼｯｸUB" charset="0"/>
              </a:rPr>
              <a:t>	</a:t>
            </a:r>
            <a:r>
              <a:rPr lang="ja-JP" altLang="en-US" sz="1000" dirty="0">
                <a:latin typeface="Meiryo UI" panose="020B0604030504040204" pitchFamily="50" charset="-128"/>
                <a:ea typeface="Meiryo UI" panose="020B0604030504040204" pitchFamily="50" charset="-128"/>
                <a:cs typeface="HGP創英角ｺﾞｼｯｸUB" charset="0"/>
              </a:rPr>
              <a:t>ブースへの荷物の搬入や搬出時において、ブースの前に停車して、</a:t>
            </a:r>
            <a:br>
              <a:rPr lang="en-US" altLang="ja-JP" sz="1000" dirty="0">
                <a:latin typeface="Meiryo UI" panose="020B0604030504040204" pitchFamily="50" charset="-128"/>
                <a:ea typeface="Meiryo UI" panose="020B0604030504040204" pitchFamily="50" charset="-128"/>
                <a:cs typeface="HGP創英角ｺﾞｼｯｸUB" charset="0"/>
              </a:rPr>
            </a:br>
            <a:r>
              <a:rPr lang="en-US" altLang="ja-JP" sz="1000" dirty="0">
                <a:latin typeface="Meiryo UI" panose="020B0604030504040204" pitchFamily="50" charset="-128"/>
                <a:ea typeface="Meiryo UI" panose="020B0604030504040204" pitchFamily="50" charset="-128"/>
                <a:cs typeface="HGP創英角ｺﾞｼｯｸUB" charset="0"/>
              </a:rPr>
              <a:t>	</a:t>
            </a:r>
            <a:r>
              <a:rPr lang="ja-JP" altLang="en-US" sz="1000" dirty="0">
                <a:latin typeface="Meiryo UI" panose="020B0604030504040204" pitchFamily="50" charset="-128"/>
                <a:ea typeface="Meiryo UI" panose="020B0604030504040204" pitchFamily="50" charset="-128"/>
                <a:cs typeface="HGP創英角ｺﾞｼｯｸUB" charset="0"/>
              </a:rPr>
              <a:t>荷降ろしなどの作業を行うための許可証です。本許可証がないと、会場に進入できません。</a:t>
            </a:r>
            <a:br>
              <a:rPr lang="en-US" altLang="ja-JP" sz="1000" dirty="0">
                <a:latin typeface="Meiryo UI" panose="020B0604030504040204" pitchFamily="50" charset="-128"/>
                <a:ea typeface="Meiryo UI" panose="020B0604030504040204" pitchFamily="50" charset="-128"/>
                <a:cs typeface="HGP創英角ｺﾞｼｯｸUB" charset="0"/>
              </a:rPr>
            </a:br>
            <a:r>
              <a:rPr lang="en-US" altLang="ja-JP" sz="1000" dirty="0">
                <a:latin typeface="Meiryo UI" panose="020B0604030504040204" pitchFamily="50" charset="-128"/>
                <a:ea typeface="Meiryo UI" panose="020B0604030504040204" pitchFamily="50" charset="-128"/>
                <a:cs typeface="HGP創英角ｺﾞｼｯｸUB" charset="0"/>
              </a:rPr>
              <a:t>	</a:t>
            </a:r>
            <a:r>
              <a:rPr lang="ja-JP" altLang="en-US" sz="1000" dirty="0">
                <a:latin typeface="Meiryo UI" panose="020B0604030504040204" pitchFamily="50" charset="-128"/>
                <a:ea typeface="Meiryo UI" panose="020B0604030504040204" pitchFamily="50" charset="-128"/>
                <a:cs typeface="HGP創英角ｺﾞｼｯｸUB" charset="0"/>
              </a:rPr>
              <a:t>また一部、ブース前に停車できないエリアもありますのでご注意下さい。</a:t>
            </a:r>
            <a:endParaRPr lang="en-US" altLang="ja-JP" sz="1000" dirty="0">
              <a:latin typeface="Meiryo UI" panose="020B0604030504040204" pitchFamily="50" charset="-128"/>
              <a:ea typeface="Meiryo UI" panose="020B0604030504040204" pitchFamily="50" charset="-128"/>
              <a:cs typeface="HGP創英角ｺﾞｼｯｸUB" charset="0"/>
            </a:endParaRPr>
          </a:p>
          <a:p>
            <a:pPr>
              <a:spcBef>
                <a:spcPct val="50000"/>
              </a:spcBef>
            </a:pPr>
            <a:r>
              <a:rPr lang="ja-JP" altLang="en-US" sz="1000" dirty="0">
                <a:latin typeface="Meiryo UI" panose="020B0604030504040204" pitchFamily="50" charset="-128"/>
                <a:ea typeface="Meiryo UI" panose="020B0604030504040204" pitchFamily="50" charset="-128"/>
                <a:cs typeface="HGP創英角ｺﾞｼｯｸUB" charset="0"/>
              </a:rPr>
              <a:t>駐車許可証とは</a:t>
            </a:r>
            <a:r>
              <a:rPr lang="en-US" altLang="ja-JP" sz="1000" dirty="0">
                <a:latin typeface="Meiryo UI" panose="020B0604030504040204" pitchFamily="50" charset="-128"/>
                <a:ea typeface="Meiryo UI" panose="020B0604030504040204" pitchFamily="50" charset="-128"/>
                <a:cs typeface="HGP創英角ｺﾞｼｯｸUB" charset="0"/>
              </a:rPr>
              <a:t>	</a:t>
            </a:r>
            <a:r>
              <a:rPr lang="ja-JP" altLang="en-US" sz="1000" dirty="0">
                <a:latin typeface="Meiryo UI" panose="020B0604030504040204" pitchFamily="50" charset="-128"/>
                <a:ea typeface="Meiryo UI" panose="020B0604030504040204" pitchFamily="50" charset="-128"/>
                <a:cs typeface="HGP創英角ｺﾞｼｯｸUB" charset="0"/>
              </a:rPr>
              <a:t>フードフェスティバルで用意した「臨時駐車場」に、日中「車両」を駐車するための許可証です。</a:t>
            </a:r>
            <a:br>
              <a:rPr lang="en-US" altLang="ja-JP" sz="1000" dirty="0">
                <a:latin typeface="Meiryo UI" panose="020B0604030504040204" pitchFamily="50" charset="-128"/>
                <a:ea typeface="Meiryo UI" panose="020B0604030504040204" pitchFamily="50" charset="-128"/>
                <a:cs typeface="HGP創英角ｺﾞｼｯｸUB" charset="0"/>
              </a:rPr>
            </a:br>
            <a:r>
              <a:rPr lang="en-US" altLang="ja-JP" sz="1000" dirty="0">
                <a:latin typeface="Meiryo UI" panose="020B0604030504040204" pitchFamily="50" charset="-128"/>
                <a:ea typeface="Meiryo UI" panose="020B0604030504040204" pitchFamily="50" charset="-128"/>
                <a:cs typeface="HGP創英角ｺﾞｼｯｸUB" charset="0"/>
              </a:rPr>
              <a:t>	</a:t>
            </a:r>
            <a:r>
              <a:rPr lang="ja-JP" altLang="en-US" sz="1000" dirty="0">
                <a:latin typeface="Meiryo UI" panose="020B0604030504040204" pitchFamily="50" charset="-128"/>
                <a:ea typeface="Meiryo UI" panose="020B0604030504040204" pitchFamily="50" charset="-128"/>
                <a:cs typeface="HGP創英角ｺﾞｼｯｸUB" charset="0"/>
              </a:rPr>
              <a:t>利用できる時間帯にご注意下さい。</a:t>
            </a:r>
            <a:r>
              <a:rPr lang="en-US" altLang="ja-JP" sz="1000" dirty="0">
                <a:latin typeface="Meiryo UI" panose="020B0604030504040204" pitchFamily="50" charset="-128"/>
                <a:ea typeface="Meiryo UI" panose="020B0604030504040204" pitchFamily="50" charset="-128"/>
                <a:cs typeface="HGP創英角ｺﾞｼｯｸUB" charset="0"/>
              </a:rPr>
              <a:t>	</a:t>
            </a:r>
          </a:p>
        </p:txBody>
      </p:sp>
      <p:sp>
        <p:nvSpPr>
          <p:cNvPr id="1239" name="Text Box 207"/>
          <p:cNvSpPr txBox="1">
            <a:spLocks noChangeArrowheads="1"/>
          </p:cNvSpPr>
          <p:nvPr/>
        </p:nvSpPr>
        <p:spPr>
          <a:xfrm>
            <a:off x="187325" y="3213100"/>
            <a:ext cx="6486525" cy="274638"/>
          </a:xfrm>
          <a:prstGeom prst="rect">
            <a:avLst/>
          </a:prstGeom>
          <a:noFill/>
          <a:ln>
            <a:noFill/>
          </a:ln>
        </p:spPr>
        <p:txBody>
          <a:bodyPr>
            <a:spAutoFit/>
          </a:bodyPr>
          <a:lstStyle>
            <a:lvl1pPr>
              <a:tabLst>
                <a:tab pos="1343025" algn="l"/>
              </a:tabLst>
              <a:defRPr kumimoji="1" sz="2400">
                <a:solidFill>
                  <a:schemeClr val="tx1"/>
                </a:solidFill>
                <a:latin typeface="Arial" charset="0"/>
                <a:ea typeface="ＭＳ Ｐゴシック" charset="0"/>
                <a:cs typeface="ＭＳ Ｐゴシック" charset="0"/>
              </a:defRPr>
            </a:lvl1pPr>
            <a:lvl2pPr marL="742950" indent="-285750">
              <a:tabLst>
                <a:tab pos="1343025" algn="l"/>
              </a:tabLst>
              <a:defRPr kumimoji="1" sz="2400">
                <a:solidFill>
                  <a:schemeClr val="tx1"/>
                </a:solidFill>
                <a:latin typeface="Arial" charset="0"/>
                <a:ea typeface="ＭＳ Ｐゴシック" charset="0"/>
              </a:defRPr>
            </a:lvl2pPr>
            <a:lvl3pPr marL="1143000" indent="-228600">
              <a:tabLst>
                <a:tab pos="1343025" algn="l"/>
              </a:tabLst>
              <a:defRPr kumimoji="1" sz="2400">
                <a:solidFill>
                  <a:schemeClr val="tx1"/>
                </a:solidFill>
                <a:latin typeface="Arial" charset="0"/>
                <a:ea typeface="ＭＳ Ｐゴシック" charset="0"/>
              </a:defRPr>
            </a:lvl3pPr>
            <a:lvl4pPr marL="1600200" indent="-228600">
              <a:tabLst>
                <a:tab pos="1343025" algn="l"/>
              </a:tabLst>
              <a:defRPr kumimoji="1" sz="2400">
                <a:solidFill>
                  <a:schemeClr val="tx1"/>
                </a:solidFill>
                <a:latin typeface="Arial" charset="0"/>
                <a:ea typeface="ＭＳ Ｐゴシック" charset="0"/>
              </a:defRPr>
            </a:lvl4pPr>
            <a:lvl5pPr marL="2057400" indent="-228600">
              <a:tabLst>
                <a:tab pos="1343025" algn="l"/>
              </a:tabLst>
              <a:defRPr kumimoji="1" sz="2400">
                <a:solidFill>
                  <a:schemeClr val="tx1"/>
                </a:solidFill>
                <a:latin typeface="Arial" charset="0"/>
                <a:ea typeface="ＭＳ Ｐゴシック" charset="0"/>
              </a:defRPr>
            </a:lvl5pPr>
            <a:lvl6pPr marL="2514600" indent="-228600" fontAlgn="base">
              <a:spcBef>
                <a:spcPct val="0"/>
              </a:spcBef>
              <a:spcAft>
                <a:spcPct val="0"/>
              </a:spcAft>
              <a:tabLst>
                <a:tab pos="1343025" algn="l"/>
              </a:tabLst>
              <a:defRPr kumimoji="1" sz="2400">
                <a:solidFill>
                  <a:schemeClr val="tx1"/>
                </a:solidFill>
                <a:latin typeface="Arial" charset="0"/>
                <a:ea typeface="ＭＳ Ｐゴシック" charset="0"/>
              </a:defRPr>
            </a:lvl6pPr>
            <a:lvl7pPr marL="2971800" indent="-228600" fontAlgn="base">
              <a:spcBef>
                <a:spcPct val="0"/>
              </a:spcBef>
              <a:spcAft>
                <a:spcPct val="0"/>
              </a:spcAft>
              <a:tabLst>
                <a:tab pos="1343025" algn="l"/>
              </a:tabLst>
              <a:defRPr kumimoji="1" sz="2400">
                <a:solidFill>
                  <a:schemeClr val="tx1"/>
                </a:solidFill>
                <a:latin typeface="Arial" charset="0"/>
                <a:ea typeface="ＭＳ Ｐゴシック" charset="0"/>
              </a:defRPr>
            </a:lvl7pPr>
            <a:lvl8pPr marL="3429000" indent="-228600" fontAlgn="base">
              <a:spcBef>
                <a:spcPct val="0"/>
              </a:spcBef>
              <a:spcAft>
                <a:spcPct val="0"/>
              </a:spcAft>
              <a:tabLst>
                <a:tab pos="1343025" algn="l"/>
              </a:tabLst>
              <a:defRPr kumimoji="1" sz="2400">
                <a:solidFill>
                  <a:schemeClr val="tx1"/>
                </a:solidFill>
                <a:latin typeface="Arial" charset="0"/>
                <a:ea typeface="ＭＳ Ｐゴシック" charset="0"/>
              </a:defRPr>
            </a:lvl8pPr>
            <a:lvl9pPr marL="3886200" indent="-228600" fontAlgn="base">
              <a:spcBef>
                <a:spcPct val="0"/>
              </a:spcBef>
              <a:spcAft>
                <a:spcPct val="0"/>
              </a:spcAft>
              <a:tabLst>
                <a:tab pos="1343025" algn="l"/>
              </a:tabLst>
              <a:defRPr kumimoji="1" sz="2400">
                <a:solidFill>
                  <a:schemeClr val="tx1"/>
                </a:solidFill>
                <a:latin typeface="Arial" charset="0"/>
                <a:ea typeface="ＭＳ Ｐゴシック" charset="0"/>
              </a:defRPr>
            </a:lvl9pPr>
          </a:lstStyle>
          <a:p>
            <a:pPr>
              <a:spcBef>
                <a:spcPct val="50000"/>
              </a:spcBef>
            </a:pPr>
            <a:r>
              <a:rPr lang="en-US" altLang="ja-JP" sz="120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a:latin typeface="Meiryo UI" panose="020B0604030504040204" pitchFamily="50" charset="-128"/>
                <a:ea typeface="Meiryo UI" panose="020B0604030504040204" pitchFamily="50" charset="-128"/>
                <a:cs typeface="ＤＦＰ平成ゴシック体W9" charset="0"/>
              </a:rPr>
              <a:t>作業許可証の申請</a:t>
            </a:r>
            <a:r>
              <a:rPr lang="en-US" altLang="ja-JP" sz="1000">
                <a:latin typeface="Meiryo UI" panose="020B0604030504040204" pitchFamily="50" charset="-128"/>
                <a:ea typeface="Meiryo UI" panose="020B0604030504040204" pitchFamily="50" charset="-128"/>
                <a:cs typeface="HGP創英角ｺﾞｼｯｸUB" charset="0"/>
              </a:rPr>
              <a:t>	</a:t>
            </a:r>
          </a:p>
        </p:txBody>
      </p:sp>
      <p:graphicFrame>
        <p:nvGraphicFramePr>
          <p:cNvPr id="1240" name="Group 932"/>
          <p:cNvGraphicFramePr>
            <a:graphicFrameLocks noGrp="1"/>
          </p:cNvGraphicFramePr>
          <p:nvPr>
            <p:extLst>
              <p:ext uri="{D42A27DB-BD31-4B8C-83A1-F6EECF244321}">
                <p14:modId xmlns:p14="http://schemas.microsoft.com/office/powerpoint/2010/main" val="2817591944"/>
              </p:ext>
            </p:extLst>
          </p:nvPr>
        </p:nvGraphicFramePr>
        <p:xfrm>
          <a:off x="187325" y="3930650"/>
          <a:ext cx="6486525" cy="1247820"/>
        </p:xfrm>
        <a:graphic>
          <a:graphicData uri="http://schemas.openxmlformats.org/drawingml/2006/table">
            <a:tbl>
              <a:tblPr/>
              <a:tblGrid>
                <a:gridCol w="2135188">
                  <a:extLst>
                    <a:ext uri="{9D8B030D-6E8A-4147-A177-3AD203B41FA5}"/>
                  </a:extLst>
                </a:gridCol>
                <a:gridCol w="438150">
                  <a:extLst>
                    <a:ext uri="{9D8B030D-6E8A-4147-A177-3AD203B41FA5}"/>
                  </a:extLst>
                </a:gridCol>
                <a:gridCol w="1757362">
                  <a:extLst>
                    <a:ext uri="{9D8B030D-6E8A-4147-A177-3AD203B41FA5}"/>
                  </a:extLst>
                </a:gridCol>
                <a:gridCol w="438150">
                  <a:extLst>
                    <a:ext uri="{9D8B030D-6E8A-4147-A177-3AD203B41FA5}"/>
                  </a:extLst>
                </a:gridCol>
                <a:gridCol w="1717675">
                  <a:extLst>
                    <a:ext uri="{9D8B030D-6E8A-4147-A177-3AD203B41FA5}"/>
                  </a:extLst>
                </a:gridCol>
              </a:tblGrid>
              <a:tr h="266700">
                <a:tc rowSpan="5">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1" lang="ja-JP" altLang="en-US" sz="1400" b="1"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HGP創英角ｺﾞｼｯｸUB" pitchFamily="50" charset="-128"/>
                        </a:rPr>
                        <a:t>作業許可証必要枚数</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5B868"/>
                    </a:solidFill>
                  </a:tcPr>
                </a:tc>
                <a:tc hMerge="1">
                  <a:txBody>
                    <a:bodyPr/>
                    <a:lstStyle/>
                    <a:p>
                      <a:endParaRPr kumimoji="1" lang="ja-JP" altLang="en-US"/>
                    </a:p>
                  </a:txBody>
                  <a:tcPr/>
                </a:tc>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HGP創英角ｺﾞｼｯｸUB" pitchFamily="50" charset="-128"/>
                        </a:rPr>
                        <a:t>　　　　　　　合計　　　　　　　　枚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extLst>
                  <a:ext uri="{0D108BD9-81ED-4DB2-BD59-A6C34878D82A}"/>
                </a:extLst>
              </a:tr>
              <a:tr h="180975">
                <a:tc vMerge="1">
                  <a:txBody>
                    <a:bodyPr/>
                    <a:lstStyle/>
                    <a:p>
                      <a:endParaRPr kumimoji="1" lang="ja-JP" altLang="en-US"/>
                    </a:p>
                  </a:txBody>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88913">
                <a:tc vMerge="1">
                  <a:txBody>
                    <a:bodyPr/>
                    <a:lstStyle/>
                    <a:p>
                      <a:endParaRPr kumimoji="1" lang="ja-JP" altLang="en-US"/>
                    </a:p>
                  </a:txBody>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80975">
                <a:tc vMerge="1">
                  <a:txBody>
                    <a:bodyPr/>
                    <a:lstStyle/>
                    <a:p>
                      <a:endParaRPr kumimoji="1" lang="ja-JP" altLang="en-US"/>
                    </a:p>
                  </a:txBody>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endParaRPr kumimoji="1" lang="ja-JP" altLang="en-US" sz="1000" b="0"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180975">
                <a:tc vMerge="1">
                  <a:txBody>
                    <a:bodyPr/>
                    <a:lstStyle/>
                    <a:p>
                      <a:endParaRPr kumimoji="1" lang="ja-JP" altLang="en-US"/>
                    </a:p>
                  </a:txBody>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pitchFamily="-109" charset="-128"/>
                        </a:rPr>
                        <a:t>車種</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noFill/>
                        <a:effectLst/>
                        <a:latin typeface="Meiryo UI" panose="020B0604030504040204" pitchFamily="50" charset="-128"/>
                        <a:ea typeface="Meiryo UI" panose="020B0604030504040204" pitchFamily="50" charset="-128"/>
                        <a:cs typeface="ＭＳ Ｐゴシック" pitchFamily="-109"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pic>
        <p:nvPicPr>
          <p:cNvPr id="1241" name="Picture 21"/>
          <p:cNvPicPr>
            <a:picLocks noChangeAspect="1" noChangeArrowheads="1"/>
          </p:cNvPicPr>
          <p:nvPr/>
        </p:nvPicPr>
        <p:blipFill>
          <a:blip r:embed="rId3"/>
          <a:stretch>
            <a:fillRect/>
          </a:stretch>
        </p:blipFill>
        <p:spPr>
          <a:xfrm>
            <a:off x="533400" y="4054475"/>
            <a:ext cx="1379538" cy="977900"/>
          </a:xfrm>
          <a:prstGeom prst="rect">
            <a:avLst/>
          </a:prstGeom>
          <a:noFill/>
          <a:ln>
            <a:noFill/>
          </a:ln>
        </p:spPr>
      </p:pic>
      <p:sp>
        <p:nvSpPr>
          <p:cNvPr id="1242" name="Line 847"/>
          <p:cNvSpPr>
            <a:spLocks noChangeShapeType="1"/>
          </p:cNvSpPr>
          <p:nvPr/>
        </p:nvSpPr>
        <p:spPr>
          <a:xfrm>
            <a:off x="2371190" y="5988357"/>
            <a:ext cx="2740456" cy="0"/>
          </a:xfrm>
          <a:prstGeom prst="line">
            <a:avLst/>
          </a:prstGeom>
          <a:noFill/>
          <a:ln w="9525">
            <a:solidFill>
              <a:schemeClr val="tx1"/>
            </a:solidFill>
            <a:round/>
            <a:headEnd type="triangle" w="med" len="med"/>
            <a:tailEnd type="triangle" w="med" len="med"/>
          </a:ln>
        </p:spPr>
        <p:txBody>
          <a:bodyPr/>
          <a:lstStyle/>
          <a:p>
            <a:endParaRPr lang="ja-JP" altLang="en-US">
              <a:latin typeface="Meiryo UI" panose="020B0604030504040204" pitchFamily="50" charset="-128"/>
              <a:ea typeface="Meiryo UI" panose="020B0604030504040204" pitchFamily="50" charset="-128"/>
            </a:endParaRPr>
          </a:p>
        </p:txBody>
      </p:sp>
      <p:sp>
        <p:nvSpPr>
          <p:cNvPr id="1243" name="AutoShape 848"/>
          <p:cNvSpPr>
            <a:spLocks noChangeArrowheads="1"/>
          </p:cNvSpPr>
          <p:nvPr/>
        </p:nvSpPr>
        <p:spPr>
          <a:xfrm>
            <a:off x="2921000" y="5895975"/>
            <a:ext cx="1577975" cy="161925"/>
          </a:xfrm>
          <a:prstGeom prst="roundRect">
            <a:avLst>
              <a:gd name="adj" fmla="val 50000"/>
            </a:avLst>
          </a:prstGeom>
          <a:solidFill>
            <a:schemeClr val="bg1"/>
          </a:solidFill>
          <a:ln w="9525">
            <a:solidFill>
              <a:schemeClr val="tx1"/>
            </a:solidFill>
            <a:round/>
            <a:headEnd/>
            <a:tailEnd/>
          </a:ln>
        </p:spPr>
        <p:txBody>
          <a:bodyPr wrap="none" anchor="ctr"/>
          <a:lstStyle/>
          <a:p>
            <a:pPr algn="ctr"/>
            <a:r>
              <a:rPr lang="ja-JP" altLang="en-US" sz="700">
                <a:latin typeface="Meiryo UI" panose="020B0604030504040204" pitchFamily="50" charset="-128"/>
                <a:ea typeface="Meiryo UI" panose="020B0604030504040204" pitchFamily="50" charset="-128"/>
              </a:rPr>
              <a:t>イベント中は乗り入れできません</a:t>
            </a:r>
          </a:p>
        </p:txBody>
      </p:sp>
      <p:sp>
        <p:nvSpPr>
          <p:cNvPr id="1244" name="Rectangle 852"/>
          <p:cNvSpPr>
            <a:spLocks noChangeArrowheads="1"/>
          </p:cNvSpPr>
          <p:nvPr/>
        </p:nvSpPr>
        <p:spPr>
          <a:xfrm>
            <a:off x="187325" y="5249863"/>
            <a:ext cx="2708275" cy="274637"/>
          </a:xfrm>
          <a:prstGeom prst="rect">
            <a:avLst/>
          </a:prstGeom>
          <a:noFill/>
          <a:ln>
            <a:noFill/>
          </a:ln>
        </p:spPr>
        <p:txBody>
          <a:bodyPr wrap="none">
            <a:spAutoFit/>
          </a:bodyPr>
          <a:lstStyle/>
          <a:p>
            <a:r>
              <a:rPr lang="ja-JP" altLang="en-US" sz="1200">
                <a:latin typeface="Meiryo UI" panose="020B0604030504040204" pitchFamily="50" charset="-128"/>
                <a:ea typeface="Meiryo UI" panose="020B0604030504040204" pitchFamily="50" charset="-128"/>
                <a:cs typeface="HGP創英角ｺﾞｼｯｸUB" charset="0"/>
              </a:rPr>
              <a:t>希望搬入時間　</a:t>
            </a:r>
            <a:r>
              <a:rPr lang="en-US" altLang="ja-JP" sz="1200">
                <a:latin typeface="Meiryo UI" panose="020B0604030504040204" pitchFamily="50" charset="-128"/>
                <a:ea typeface="Meiryo UI" panose="020B0604030504040204" pitchFamily="50" charset="-128"/>
                <a:cs typeface="HGP創英角ｺﾞｼｯｸUB" charset="0"/>
              </a:rPr>
              <a:t>※○</a:t>
            </a:r>
            <a:r>
              <a:rPr lang="ja-JP" altLang="en-US" sz="1200">
                <a:latin typeface="Meiryo UI" panose="020B0604030504040204" pitchFamily="50" charset="-128"/>
                <a:ea typeface="Meiryo UI" panose="020B0604030504040204" pitchFamily="50" charset="-128"/>
                <a:cs typeface="HGP創英角ｺﾞｼｯｸUB" charset="0"/>
              </a:rPr>
              <a:t>印を付けてください</a:t>
            </a:r>
          </a:p>
        </p:txBody>
      </p:sp>
      <p:sp>
        <p:nvSpPr>
          <p:cNvPr id="1245" name="Line 853"/>
          <p:cNvSpPr>
            <a:spLocks noChangeShapeType="1"/>
          </p:cNvSpPr>
          <p:nvPr/>
        </p:nvSpPr>
        <p:spPr>
          <a:xfrm>
            <a:off x="2371190" y="6208353"/>
            <a:ext cx="2740456" cy="6700"/>
          </a:xfrm>
          <a:prstGeom prst="line">
            <a:avLst/>
          </a:prstGeom>
          <a:noFill/>
          <a:ln w="9525">
            <a:solidFill>
              <a:schemeClr val="tx1"/>
            </a:solidFill>
            <a:round/>
            <a:headEnd type="triangle" w="med" len="med"/>
            <a:tailEnd type="triangle" w="med" len="med"/>
          </a:ln>
        </p:spPr>
        <p:txBody>
          <a:bodyPr/>
          <a:lstStyle/>
          <a:p>
            <a:endParaRPr lang="ja-JP" altLang="en-US">
              <a:latin typeface="Meiryo UI" panose="020B0604030504040204" pitchFamily="50" charset="-128"/>
              <a:ea typeface="Meiryo UI" panose="020B0604030504040204" pitchFamily="50" charset="-128"/>
            </a:endParaRPr>
          </a:p>
        </p:txBody>
      </p:sp>
      <p:sp>
        <p:nvSpPr>
          <p:cNvPr id="1246" name="AutoShape 855"/>
          <p:cNvSpPr>
            <a:spLocks noChangeArrowheads="1"/>
          </p:cNvSpPr>
          <p:nvPr/>
        </p:nvSpPr>
        <p:spPr>
          <a:xfrm>
            <a:off x="2921000" y="6099175"/>
            <a:ext cx="1577975" cy="161925"/>
          </a:xfrm>
          <a:prstGeom prst="roundRect">
            <a:avLst>
              <a:gd name="adj" fmla="val 50000"/>
            </a:avLst>
          </a:prstGeom>
          <a:solidFill>
            <a:schemeClr val="bg1"/>
          </a:solidFill>
          <a:ln w="9525">
            <a:solidFill>
              <a:schemeClr val="tx1"/>
            </a:solidFill>
            <a:round/>
            <a:headEnd/>
            <a:tailEnd/>
          </a:ln>
        </p:spPr>
        <p:txBody>
          <a:bodyPr wrap="none" anchor="ctr"/>
          <a:lstStyle/>
          <a:p>
            <a:pPr algn="ctr"/>
            <a:r>
              <a:rPr lang="ja-JP" altLang="en-US" sz="700">
                <a:latin typeface="Meiryo UI" panose="020B0604030504040204" pitchFamily="50" charset="-128"/>
                <a:ea typeface="Meiryo UI" panose="020B0604030504040204" pitchFamily="50" charset="-128"/>
              </a:rPr>
              <a:t>イベント中は乗り入れできません</a:t>
            </a:r>
          </a:p>
        </p:txBody>
      </p:sp>
      <p:sp>
        <p:nvSpPr>
          <p:cNvPr id="1247" name="Rectangle 858"/>
          <p:cNvSpPr>
            <a:spLocks noChangeArrowheads="1"/>
          </p:cNvSpPr>
          <p:nvPr/>
        </p:nvSpPr>
        <p:spPr>
          <a:xfrm>
            <a:off x="187325" y="6621463"/>
            <a:ext cx="2278063" cy="274637"/>
          </a:xfrm>
          <a:prstGeom prst="rect">
            <a:avLst/>
          </a:prstGeom>
          <a:noFill/>
          <a:ln>
            <a:noFill/>
          </a:ln>
        </p:spPr>
        <p:txBody>
          <a:bodyPr wrap="none">
            <a:spAutoFit/>
          </a:bodyPr>
          <a:lstStyle/>
          <a:p>
            <a:r>
              <a:rPr lang="ja-JP" altLang="en-US" sz="1200">
                <a:latin typeface="Meiryo UI" panose="020B0604030504040204" pitchFamily="50" charset="-128"/>
                <a:ea typeface="Meiryo UI" panose="020B0604030504040204" pitchFamily="50" charset="-128"/>
                <a:cs typeface="HGP創英角ｺﾞｼｯｸUB" charset="0"/>
              </a:rPr>
              <a:t>上記以外の時間帯での搬入作業</a:t>
            </a:r>
          </a:p>
        </p:txBody>
      </p:sp>
      <p:sp>
        <p:nvSpPr>
          <p:cNvPr id="1248" name="Rectangle 859"/>
          <p:cNvSpPr>
            <a:spLocks noChangeArrowheads="1"/>
          </p:cNvSpPr>
          <p:nvPr/>
        </p:nvSpPr>
        <p:spPr>
          <a:xfrm>
            <a:off x="2562225" y="6623050"/>
            <a:ext cx="4111625" cy="292100"/>
          </a:xfrm>
          <a:prstGeom prst="rect">
            <a:avLst/>
          </a:prstGeom>
          <a:solidFill>
            <a:schemeClr val="bg1"/>
          </a:solidFill>
          <a:ln w="9525">
            <a:solidFill>
              <a:schemeClr val="tx1"/>
            </a:solidFill>
            <a:miter lim="800000"/>
            <a:headEnd/>
            <a:tailEnd/>
          </a:ln>
        </p:spPr>
        <p:txBody>
          <a:bodyPr wrap="none" anchor="ctr"/>
          <a:lstStyle/>
          <a:p>
            <a:r>
              <a:rPr lang="ja-JP" altLang="en-US" sz="1000" dirty="0">
                <a:latin typeface="Meiryo UI" panose="020B0604030504040204" pitchFamily="50" charset="-128"/>
                <a:ea typeface="Meiryo UI" panose="020B0604030504040204" pitchFamily="50" charset="-128"/>
              </a:rPr>
              <a:t>１：ない</a:t>
            </a:r>
            <a:r>
              <a:rPr lang="en-US" altLang="ja-JP" sz="1000"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２：ある</a:t>
            </a:r>
            <a:r>
              <a:rPr lang="en-US" altLang="ja-JP" sz="1000"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（車種／　　　　　　　　　　　　　　　　　　　　　　　　　）</a:t>
            </a:r>
          </a:p>
        </p:txBody>
      </p:sp>
      <p:sp>
        <p:nvSpPr>
          <p:cNvPr id="1249" name="Text Box 860"/>
          <p:cNvSpPr txBox="1">
            <a:spLocks noChangeArrowheads="1"/>
          </p:cNvSpPr>
          <p:nvPr/>
        </p:nvSpPr>
        <p:spPr>
          <a:xfrm>
            <a:off x="187325" y="7124700"/>
            <a:ext cx="6486525" cy="274638"/>
          </a:xfrm>
          <a:prstGeom prst="rect">
            <a:avLst/>
          </a:prstGeom>
          <a:noFill/>
          <a:ln>
            <a:noFill/>
          </a:ln>
        </p:spPr>
        <p:txBody>
          <a:bodyPr>
            <a:spAutoFit/>
          </a:bodyPr>
          <a:lstStyle>
            <a:lvl1pPr>
              <a:tabLst>
                <a:tab pos="1343025" algn="l"/>
              </a:tabLst>
              <a:defRPr kumimoji="1" sz="2400">
                <a:solidFill>
                  <a:schemeClr val="tx1"/>
                </a:solidFill>
                <a:latin typeface="Arial" charset="0"/>
                <a:ea typeface="ＭＳ Ｐゴシック" charset="0"/>
                <a:cs typeface="ＭＳ Ｐゴシック" charset="0"/>
              </a:defRPr>
            </a:lvl1pPr>
            <a:lvl2pPr marL="742950" indent="-285750">
              <a:tabLst>
                <a:tab pos="1343025" algn="l"/>
              </a:tabLst>
              <a:defRPr kumimoji="1" sz="2400">
                <a:solidFill>
                  <a:schemeClr val="tx1"/>
                </a:solidFill>
                <a:latin typeface="Arial" charset="0"/>
                <a:ea typeface="ＭＳ Ｐゴシック" charset="0"/>
              </a:defRPr>
            </a:lvl2pPr>
            <a:lvl3pPr marL="1143000" indent="-228600">
              <a:tabLst>
                <a:tab pos="1343025" algn="l"/>
              </a:tabLst>
              <a:defRPr kumimoji="1" sz="2400">
                <a:solidFill>
                  <a:schemeClr val="tx1"/>
                </a:solidFill>
                <a:latin typeface="Arial" charset="0"/>
                <a:ea typeface="ＭＳ Ｐゴシック" charset="0"/>
              </a:defRPr>
            </a:lvl3pPr>
            <a:lvl4pPr marL="1600200" indent="-228600">
              <a:tabLst>
                <a:tab pos="1343025" algn="l"/>
              </a:tabLst>
              <a:defRPr kumimoji="1" sz="2400">
                <a:solidFill>
                  <a:schemeClr val="tx1"/>
                </a:solidFill>
                <a:latin typeface="Arial" charset="0"/>
                <a:ea typeface="ＭＳ Ｐゴシック" charset="0"/>
              </a:defRPr>
            </a:lvl4pPr>
            <a:lvl5pPr marL="2057400" indent="-228600">
              <a:tabLst>
                <a:tab pos="1343025" algn="l"/>
              </a:tabLst>
              <a:defRPr kumimoji="1" sz="2400">
                <a:solidFill>
                  <a:schemeClr val="tx1"/>
                </a:solidFill>
                <a:latin typeface="Arial" charset="0"/>
                <a:ea typeface="ＭＳ Ｐゴシック" charset="0"/>
              </a:defRPr>
            </a:lvl5pPr>
            <a:lvl6pPr marL="2514600" indent="-228600" fontAlgn="base">
              <a:spcBef>
                <a:spcPct val="0"/>
              </a:spcBef>
              <a:spcAft>
                <a:spcPct val="0"/>
              </a:spcAft>
              <a:tabLst>
                <a:tab pos="1343025" algn="l"/>
              </a:tabLst>
              <a:defRPr kumimoji="1" sz="2400">
                <a:solidFill>
                  <a:schemeClr val="tx1"/>
                </a:solidFill>
                <a:latin typeface="Arial" charset="0"/>
                <a:ea typeface="ＭＳ Ｐゴシック" charset="0"/>
              </a:defRPr>
            </a:lvl6pPr>
            <a:lvl7pPr marL="2971800" indent="-228600" fontAlgn="base">
              <a:spcBef>
                <a:spcPct val="0"/>
              </a:spcBef>
              <a:spcAft>
                <a:spcPct val="0"/>
              </a:spcAft>
              <a:tabLst>
                <a:tab pos="1343025" algn="l"/>
              </a:tabLst>
              <a:defRPr kumimoji="1" sz="2400">
                <a:solidFill>
                  <a:schemeClr val="tx1"/>
                </a:solidFill>
                <a:latin typeface="Arial" charset="0"/>
                <a:ea typeface="ＭＳ Ｐゴシック" charset="0"/>
              </a:defRPr>
            </a:lvl7pPr>
            <a:lvl8pPr marL="3429000" indent="-228600" fontAlgn="base">
              <a:spcBef>
                <a:spcPct val="0"/>
              </a:spcBef>
              <a:spcAft>
                <a:spcPct val="0"/>
              </a:spcAft>
              <a:tabLst>
                <a:tab pos="1343025" algn="l"/>
              </a:tabLst>
              <a:defRPr kumimoji="1" sz="2400">
                <a:solidFill>
                  <a:schemeClr val="tx1"/>
                </a:solidFill>
                <a:latin typeface="Arial" charset="0"/>
                <a:ea typeface="ＭＳ Ｐゴシック" charset="0"/>
              </a:defRPr>
            </a:lvl8pPr>
            <a:lvl9pPr marL="3886200" indent="-228600" fontAlgn="base">
              <a:spcBef>
                <a:spcPct val="0"/>
              </a:spcBef>
              <a:spcAft>
                <a:spcPct val="0"/>
              </a:spcAft>
              <a:tabLst>
                <a:tab pos="1343025" algn="l"/>
              </a:tabLst>
              <a:defRPr kumimoji="1" sz="2400">
                <a:solidFill>
                  <a:schemeClr val="tx1"/>
                </a:solidFill>
                <a:latin typeface="Arial" charset="0"/>
                <a:ea typeface="ＭＳ Ｐゴシック" charset="0"/>
              </a:defRPr>
            </a:lvl9pPr>
          </a:lstStyle>
          <a:p>
            <a:pPr>
              <a:spcBef>
                <a:spcPct val="50000"/>
              </a:spcBef>
            </a:pPr>
            <a:r>
              <a:rPr lang="en-US" altLang="ja-JP" sz="1200" dirty="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駐車許可証の申請</a:t>
            </a:r>
            <a:r>
              <a:rPr lang="en-US" altLang="ja-JP" sz="1000" dirty="0">
                <a:latin typeface="Meiryo UI" panose="020B0604030504040204" pitchFamily="50" charset="-128"/>
                <a:ea typeface="Meiryo UI" panose="020B0604030504040204" pitchFamily="50" charset="-128"/>
                <a:cs typeface="HGP創英角ｺﾞｼｯｸUB" charset="0"/>
              </a:rPr>
              <a:t>	</a:t>
            </a:r>
          </a:p>
        </p:txBody>
      </p:sp>
      <p:sp>
        <p:nvSpPr>
          <p:cNvPr id="1250" name="テキスト ボックス 8"/>
          <p:cNvSpPr txBox="1">
            <a:spLocks noChangeArrowheads="1"/>
          </p:cNvSpPr>
          <p:nvPr/>
        </p:nvSpPr>
        <p:spPr>
          <a:xfrm>
            <a:off x="187325" y="3486150"/>
            <a:ext cx="6213475" cy="396875"/>
          </a:xfrm>
          <a:prstGeom prst="rect">
            <a:avLst/>
          </a:prstGeom>
          <a:noFill/>
          <a:ln>
            <a:noFill/>
          </a:ln>
        </p:spPr>
        <p:txBody>
          <a:bodyPr wrap="none">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a:latin typeface="Meiryo UI" panose="020B0604030504040204" pitchFamily="50" charset="-128"/>
                <a:ea typeface="Meiryo UI" panose="020B0604030504040204" pitchFamily="50" charset="-128"/>
                <a:cs typeface="HGP創英角ｺﾞｼｯｸUB" charset="0"/>
              </a:rPr>
              <a:t>搬入車両は、必要車両台数分の</a:t>
            </a:r>
            <a:r>
              <a:rPr lang="en-US" altLang="ja-JP" sz="1000">
                <a:latin typeface="Meiryo UI" panose="020B0604030504040204" pitchFamily="50" charset="-128"/>
                <a:ea typeface="Meiryo UI" panose="020B0604030504040204" pitchFamily="50" charset="-128"/>
                <a:cs typeface="HGP創英角ｺﾞｼｯｸUB" charset="0"/>
              </a:rPr>
              <a:t>『</a:t>
            </a:r>
            <a:r>
              <a:rPr lang="ja-JP" altLang="en-US" sz="1000">
                <a:latin typeface="Meiryo UI" panose="020B0604030504040204" pitchFamily="50" charset="-128"/>
                <a:ea typeface="Meiryo UI" panose="020B0604030504040204" pitchFamily="50" charset="-128"/>
                <a:cs typeface="HGP創英角ｺﾞｼｯｸUB" charset="0"/>
              </a:rPr>
              <a:t>作業許可証</a:t>
            </a:r>
            <a:r>
              <a:rPr lang="en-US" altLang="ja-JP" sz="1000">
                <a:latin typeface="Meiryo UI" panose="020B0604030504040204" pitchFamily="50" charset="-128"/>
                <a:ea typeface="Meiryo UI" panose="020B0604030504040204" pitchFamily="50" charset="-128"/>
                <a:cs typeface="HGP創英角ｺﾞｼｯｸUB" charset="0"/>
              </a:rPr>
              <a:t>』</a:t>
            </a:r>
            <a:r>
              <a:rPr lang="ja-JP" altLang="en-US" sz="1000">
                <a:latin typeface="Meiryo UI" panose="020B0604030504040204" pitchFamily="50" charset="-128"/>
                <a:ea typeface="Meiryo UI" panose="020B0604030504040204" pitchFamily="50" charset="-128"/>
                <a:cs typeface="HGP創英角ｺﾞｼｯｸUB" charset="0"/>
              </a:rPr>
              <a:t>を発行いたします。許可証の提示のない車両は、作業ができません。</a:t>
            </a:r>
            <a:endParaRPr lang="en-US" altLang="ja-JP" sz="1000">
              <a:latin typeface="Meiryo UI" panose="020B0604030504040204" pitchFamily="50" charset="-128"/>
              <a:ea typeface="Meiryo UI" panose="020B0604030504040204" pitchFamily="50" charset="-128"/>
              <a:cs typeface="HGP創英角ｺﾞｼｯｸUB" charset="0"/>
            </a:endParaRPr>
          </a:p>
          <a:p>
            <a:r>
              <a:rPr lang="ja-JP" altLang="en-US" sz="1000">
                <a:latin typeface="Meiryo UI" panose="020B0604030504040204" pitchFamily="50" charset="-128"/>
                <a:ea typeface="Meiryo UI" panose="020B0604030504040204" pitchFamily="50" charset="-128"/>
                <a:cs typeface="HGP創英角ｺﾞｼｯｸUB" charset="0"/>
              </a:rPr>
              <a:t>車両を使用しての搬入出作業がある場合は、必ず申請してください。</a:t>
            </a:r>
          </a:p>
        </p:txBody>
      </p:sp>
      <p:sp>
        <p:nvSpPr>
          <p:cNvPr id="1251" name="Line 961"/>
          <p:cNvSpPr>
            <a:spLocks noChangeShapeType="1"/>
          </p:cNvSpPr>
          <p:nvPr/>
        </p:nvSpPr>
        <p:spPr>
          <a:xfrm>
            <a:off x="1790700" y="7258050"/>
            <a:ext cx="4883150" cy="0"/>
          </a:xfrm>
          <a:prstGeom prst="line">
            <a:avLst/>
          </a:prstGeom>
          <a:noFill/>
          <a:ln w="28575">
            <a:solidFill>
              <a:srgbClr val="85B868"/>
            </a:solidFill>
            <a:prstDash val="sysDot"/>
            <a:round/>
            <a:headEnd/>
            <a:tailEnd/>
          </a:ln>
        </p:spPr>
        <p:txBody>
          <a:bodyPr/>
          <a:lstStyle/>
          <a:p>
            <a:endParaRPr lang="ja-JP" altLang="en-US">
              <a:latin typeface="Meiryo UI" panose="020B0604030504040204" pitchFamily="50" charset="-128"/>
              <a:ea typeface="Meiryo UI" panose="020B0604030504040204" pitchFamily="50" charset="-128"/>
            </a:endParaRPr>
          </a:p>
        </p:txBody>
      </p:sp>
      <p:sp>
        <p:nvSpPr>
          <p:cNvPr id="1252" name="Line 962"/>
          <p:cNvSpPr>
            <a:spLocks noChangeShapeType="1"/>
          </p:cNvSpPr>
          <p:nvPr/>
        </p:nvSpPr>
        <p:spPr>
          <a:xfrm>
            <a:off x="1790700" y="3359150"/>
            <a:ext cx="4883150" cy="0"/>
          </a:xfrm>
          <a:prstGeom prst="line">
            <a:avLst/>
          </a:prstGeom>
          <a:noFill/>
          <a:ln w="28575">
            <a:solidFill>
              <a:srgbClr val="85B868"/>
            </a:solidFill>
            <a:prstDash val="sysDot"/>
            <a:round/>
            <a:headEnd/>
            <a:tailEnd/>
          </a:ln>
        </p:spPr>
        <p:txBody>
          <a:bodyPr/>
          <a:lstStyle/>
          <a:p>
            <a:endParaRPr lang="ja-JP" altLang="en-US">
              <a:latin typeface="Meiryo UI" panose="020B0604030504040204" pitchFamily="50" charset="-128"/>
              <a:ea typeface="Meiryo UI" panose="020B0604030504040204" pitchFamily="50" charset="-128"/>
            </a:endParaRPr>
          </a:p>
        </p:txBody>
      </p:sp>
      <p:sp>
        <p:nvSpPr>
          <p:cNvPr id="1253" name="テキスト ボックス 35"/>
          <p:cNvSpPr txBox="1">
            <a:spLocks noChangeArrowheads="1"/>
          </p:cNvSpPr>
          <p:nvPr/>
        </p:nvSpPr>
        <p:spPr>
          <a:xfrm>
            <a:off x="-50800" y="7213600"/>
            <a:ext cx="184150" cy="369888"/>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endParaRPr lang="ja-JP" altLang="en-US" sz="1800">
              <a:latin typeface="Meiryo UI" panose="020B0604030504040204" pitchFamily="50" charset="-128"/>
              <a:ea typeface="Meiryo UI" panose="020B0604030504040204" pitchFamily="50" charset="-128"/>
            </a:endParaRPr>
          </a:p>
        </p:txBody>
      </p:sp>
      <p:sp>
        <p:nvSpPr>
          <p:cNvPr id="1254" name="テキスト ボックス 9"/>
          <p:cNvSpPr txBox="1">
            <a:spLocks noChangeArrowheads="1"/>
          </p:cNvSpPr>
          <p:nvPr/>
        </p:nvSpPr>
        <p:spPr>
          <a:xfrm>
            <a:off x="187325" y="7410450"/>
            <a:ext cx="6486525" cy="707886"/>
          </a:xfrm>
          <a:prstGeom prst="rect">
            <a:avLst/>
          </a:prstGeom>
          <a:noFill/>
          <a:ln>
            <a:noFill/>
          </a:ln>
        </p:spPr>
        <p:txBody>
          <a:bodyPr>
            <a:spAutoFit/>
          </a:bodyPr>
          <a:lstStyle>
            <a:lvl1pPr defTabSz="457200">
              <a:defRPr kumimoji="1" sz="2400">
                <a:solidFill>
                  <a:schemeClr val="tx1"/>
                </a:solidFill>
                <a:latin typeface="Arial" charset="0"/>
                <a:ea typeface="ＭＳ Ｐゴシック" charset="0"/>
                <a:cs typeface="ＭＳ Ｐゴシック" charset="0"/>
              </a:defRPr>
            </a:lvl1pPr>
            <a:lvl2pPr marL="742950" indent="-285750" defTabSz="457200">
              <a:defRPr kumimoji="1" sz="2400">
                <a:solidFill>
                  <a:schemeClr val="tx1"/>
                </a:solidFill>
                <a:latin typeface="Arial" charset="0"/>
                <a:ea typeface="ＭＳ Ｐゴシック" charset="0"/>
              </a:defRPr>
            </a:lvl2pPr>
            <a:lvl3pPr marL="1143000" indent="-228600" defTabSz="457200">
              <a:defRPr kumimoji="1" sz="2400">
                <a:solidFill>
                  <a:schemeClr val="tx1"/>
                </a:solidFill>
                <a:latin typeface="Arial" charset="0"/>
                <a:ea typeface="ＭＳ Ｐゴシック" charset="0"/>
              </a:defRPr>
            </a:lvl3pPr>
            <a:lvl4pPr marL="1600200" indent="-228600" defTabSz="457200">
              <a:defRPr kumimoji="1" sz="2400">
                <a:solidFill>
                  <a:schemeClr val="tx1"/>
                </a:solidFill>
                <a:latin typeface="Arial" charset="0"/>
                <a:ea typeface="ＭＳ Ｐゴシック" charset="0"/>
              </a:defRPr>
            </a:lvl4pPr>
            <a:lvl5pPr marL="2057400" indent="-228600" defTabSz="4572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ja-JP" altLang="en-US" sz="1000" dirty="0">
                <a:latin typeface="Meiryo UI" panose="020B0604030504040204" pitchFamily="50" charset="-128"/>
                <a:ea typeface="Meiryo UI" panose="020B0604030504040204" pitchFamily="50" charset="-128"/>
                <a:cs typeface="HGP創英角ｺﾞｼｯｸUB" charset="0"/>
              </a:rPr>
              <a:t>駐車場を利用する車両は</a:t>
            </a:r>
            <a:r>
              <a:rPr lang="en-US" altLang="ja-JP" sz="1000" dirty="0">
                <a:latin typeface="Meiryo UI" panose="020B0604030504040204" pitchFamily="50" charset="-128"/>
                <a:ea typeface="Meiryo UI" panose="020B0604030504040204" pitchFamily="50" charset="-128"/>
                <a:cs typeface="HGP創英角ｺﾞｼｯｸUB" charset="0"/>
              </a:rPr>
              <a:t>『</a:t>
            </a:r>
            <a:r>
              <a:rPr lang="ja-JP" altLang="en-US" sz="1000" dirty="0">
                <a:latin typeface="Meiryo UI" panose="020B0604030504040204" pitchFamily="50" charset="-128"/>
                <a:ea typeface="Meiryo UI" panose="020B0604030504040204" pitchFamily="50" charset="-128"/>
                <a:cs typeface="HGP創英角ｺﾞｼｯｸUB" charset="0"/>
              </a:rPr>
              <a:t>駐車許可証</a:t>
            </a:r>
            <a:r>
              <a:rPr lang="en-US" altLang="ja-JP" sz="1000" dirty="0">
                <a:latin typeface="Meiryo UI" panose="020B0604030504040204" pitchFamily="50" charset="-128"/>
                <a:ea typeface="Meiryo UI" panose="020B0604030504040204" pitchFamily="50" charset="-128"/>
                <a:cs typeface="HGP創英角ｺﾞｼｯｸUB" charset="0"/>
              </a:rPr>
              <a:t>』</a:t>
            </a:r>
            <a:r>
              <a:rPr lang="ja-JP" altLang="en-US" sz="1000" dirty="0">
                <a:latin typeface="Meiryo UI" panose="020B0604030504040204" pitchFamily="50" charset="-128"/>
                <a:ea typeface="Meiryo UI" panose="020B0604030504040204" pitchFamily="50" charset="-128"/>
                <a:cs typeface="HGP創英角ｺﾞｼｯｸUB" charset="0"/>
              </a:rPr>
              <a:t>を発行いたします。駐車場の台数が限られていることから、</a:t>
            </a:r>
            <a:br>
              <a:rPr lang="en-US" altLang="ja-JP" sz="1000" dirty="0">
                <a:latin typeface="Meiryo UI" panose="020B0604030504040204" pitchFamily="50" charset="-128"/>
                <a:ea typeface="Meiryo UI" panose="020B0604030504040204" pitchFamily="50" charset="-128"/>
                <a:cs typeface="HGP創英角ｺﾞｼｯｸUB" charset="0"/>
              </a:rPr>
            </a:br>
            <a:r>
              <a:rPr lang="ja-JP" altLang="en-US" sz="1000" dirty="0">
                <a:latin typeface="Meiryo UI" panose="020B0604030504040204" pitchFamily="50" charset="-128"/>
                <a:ea typeface="Meiryo UI" panose="020B0604030504040204" pitchFamily="50" charset="-128"/>
                <a:cs typeface="HGP創英角ｺﾞｼｯｸUB" charset="0"/>
              </a:rPr>
              <a:t>１出展（１ブース）につき、１台の駐車スペースとさせていただきます。</a:t>
            </a:r>
            <a:br>
              <a:rPr lang="en-US" altLang="ja-JP" sz="1000" dirty="0">
                <a:latin typeface="Meiryo UI" panose="020B0604030504040204" pitchFamily="50" charset="-128"/>
                <a:ea typeface="Meiryo UI" panose="020B0604030504040204" pitchFamily="50" charset="-128"/>
                <a:cs typeface="HGP創英角ｺﾞｼｯｸUB" charset="0"/>
              </a:rPr>
            </a:br>
            <a:r>
              <a:rPr lang="ja-JP" altLang="en-US" sz="1000" dirty="0">
                <a:latin typeface="Meiryo UI" panose="020B0604030504040204" pitchFamily="50" charset="-128"/>
                <a:ea typeface="Meiryo UI" panose="020B0604030504040204" pitchFamily="50" charset="-128"/>
                <a:cs typeface="HGP創英角ｺﾞｼｯｸUB" charset="0"/>
              </a:rPr>
              <a:t>それを超える車両</a:t>
            </a:r>
            <a:r>
              <a:rPr lang="ja-JP" altLang="en-US" sz="1000" dirty="0">
                <a:latin typeface="Meiryo UI" panose="020B0604030504040204" pitchFamily="50" charset="-128"/>
                <a:ea typeface="Meiryo UI" panose="020B0604030504040204" pitchFamily="50" charset="-128"/>
              </a:rPr>
              <a:t>につきましては、出展団体各自で、スペースの確保をお願いいたします。</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HGP創英角ｺﾞｼｯｸUB" charset="0"/>
              </a:rPr>
              <a:t>許可証の提示のない車両は、駐車場の利用ができません。必要な場合は、申請してください。</a:t>
            </a:r>
          </a:p>
        </p:txBody>
      </p:sp>
      <p:pic>
        <p:nvPicPr>
          <p:cNvPr id="1255" name="Picture 284"/>
          <p:cNvPicPr>
            <a:picLocks noChangeAspect="1" noChangeArrowheads="1"/>
          </p:cNvPicPr>
          <p:nvPr/>
        </p:nvPicPr>
        <p:blipFill>
          <a:blip r:embed="rId4"/>
          <a:stretch>
            <a:fillRect/>
          </a:stretch>
        </p:blipFill>
        <p:spPr>
          <a:xfrm rot="581735">
            <a:off x="430213" y="8324850"/>
            <a:ext cx="898525" cy="636588"/>
          </a:xfrm>
          <a:prstGeom prst="rect">
            <a:avLst/>
          </a:prstGeom>
          <a:noFill/>
          <a:ln>
            <a:noFill/>
          </a:ln>
        </p:spPr>
      </p:pic>
      <p:pic>
        <p:nvPicPr>
          <p:cNvPr id="1256" name="Picture 285"/>
          <p:cNvPicPr>
            <a:picLocks noChangeAspect="1" noChangeArrowheads="1"/>
          </p:cNvPicPr>
          <p:nvPr/>
        </p:nvPicPr>
        <p:blipFill>
          <a:blip r:embed="rId5"/>
          <a:stretch>
            <a:fillRect/>
          </a:stretch>
        </p:blipFill>
        <p:spPr>
          <a:xfrm rot="-401415">
            <a:off x="385763" y="8677275"/>
            <a:ext cx="884237" cy="623888"/>
          </a:xfrm>
          <a:prstGeom prst="rect">
            <a:avLst/>
          </a:prstGeom>
          <a:noFill/>
          <a:ln>
            <a:noFill/>
          </a:ln>
        </p:spPr>
      </p:pic>
      <p:pic>
        <p:nvPicPr>
          <p:cNvPr id="1257" name="Picture 286"/>
          <p:cNvPicPr>
            <a:picLocks noChangeAspect="1" noChangeArrowheads="1"/>
          </p:cNvPicPr>
          <p:nvPr/>
        </p:nvPicPr>
        <p:blipFill>
          <a:blip r:embed="rId6"/>
          <a:stretch>
            <a:fillRect/>
          </a:stretch>
        </p:blipFill>
        <p:spPr>
          <a:xfrm rot="-630758">
            <a:off x="1127125" y="8408988"/>
            <a:ext cx="882650" cy="625475"/>
          </a:xfrm>
          <a:prstGeom prst="rect">
            <a:avLst/>
          </a:prstGeom>
          <a:noFill/>
          <a:ln>
            <a:noFill/>
          </a:ln>
        </p:spPr>
      </p:pic>
      <p:pic>
        <p:nvPicPr>
          <p:cNvPr id="1258" name="Picture 287"/>
          <p:cNvPicPr>
            <a:picLocks noChangeAspect="1" noChangeArrowheads="1"/>
          </p:cNvPicPr>
          <p:nvPr/>
        </p:nvPicPr>
        <p:blipFill>
          <a:blip r:embed="rId7"/>
          <a:stretch>
            <a:fillRect/>
          </a:stretch>
        </p:blipFill>
        <p:spPr>
          <a:xfrm rot="260031">
            <a:off x="1065213" y="8688388"/>
            <a:ext cx="887412" cy="628650"/>
          </a:xfrm>
          <a:prstGeom prst="rect">
            <a:avLst/>
          </a:prstGeom>
          <a:noFill/>
          <a:ln>
            <a:noFill/>
          </a:ln>
        </p:spPr>
      </p:pic>
      <p:graphicFrame>
        <p:nvGraphicFramePr>
          <p:cNvPr id="1259" name="Group 960"/>
          <p:cNvGraphicFramePr>
            <a:graphicFrameLocks noGrp="1"/>
          </p:cNvGraphicFramePr>
          <p:nvPr>
            <p:extLst>
              <p:ext uri="{D42A27DB-BD31-4B8C-83A1-F6EECF244321}">
                <p14:modId xmlns:p14="http://schemas.microsoft.com/office/powerpoint/2010/main" val="1188295969"/>
              </p:ext>
            </p:extLst>
          </p:nvPr>
        </p:nvGraphicFramePr>
        <p:xfrm>
          <a:off x="187325" y="8159750"/>
          <a:ext cx="6486525" cy="1179284"/>
        </p:xfrm>
        <a:graphic>
          <a:graphicData uri="http://schemas.openxmlformats.org/drawingml/2006/table">
            <a:tbl>
              <a:tblPr/>
              <a:tblGrid>
                <a:gridCol w="2135188">
                  <a:extLst>
                    <a:ext uri="{9D8B030D-6E8A-4147-A177-3AD203B41FA5}"/>
                  </a:extLst>
                </a:gridCol>
                <a:gridCol w="1627187">
                  <a:extLst>
                    <a:ext uri="{9D8B030D-6E8A-4147-A177-3AD203B41FA5}"/>
                  </a:extLst>
                </a:gridCol>
                <a:gridCol w="2724150">
                  <a:extLst>
                    <a:ext uri="{9D8B030D-6E8A-4147-A177-3AD203B41FA5}"/>
                  </a:extLst>
                </a:gridCol>
              </a:tblGrid>
              <a:tr h="243972">
                <a:tc rowSpan="4">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1"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charset="0"/>
                      </a:endParaRP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HGP創英角ｺﾞｼｯｸUB" charset="0"/>
                        </a:rPr>
                        <a:t>駐車許可証の申請</a:t>
                      </a: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5B868"/>
                    </a:solidFill>
                  </a:tcPr>
                </a:tc>
                <a:tc hMerge="1">
                  <a:txBody>
                    <a:bodyPr/>
                    <a:lstStyle/>
                    <a:p>
                      <a:endParaRPr kumimoji="1" lang="ja-JP" altLang="en-US"/>
                    </a:p>
                  </a:txBody>
                  <a:tcPr/>
                </a:tc>
                <a:extLst>
                  <a:ext uri="{0D108BD9-81ED-4DB2-BD59-A6C34878D82A}"/>
                </a:extLst>
              </a:tr>
              <a:tr h="311318">
                <a:tc vMerge="1">
                  <a:txBody>
                    <a:bodyPr/>
                    <a:lstStyle/>
                    <a:p>
                      <a:endParaRPr kumimoji="1" lang="ja-JP" altLang="en-US"/>
                    </a:p>
                  </a:txBody>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駐車場の利用を希望</a:t>
                      </a: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１：しない　　２：する（車種　　　　　　　　　　）　　　　　</a:t>
                      </a: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11318">
                <a:tc vMerge="1">
                  <a:txBody>
                    <a:bodyPr/>
                    <a:lstStyle/>
                    <a:p>
                      <a:endParaRPr kumimoji="1" lang="ja-JP" altLang="en-US"/>
                    </a:p>
                  </a:txBody>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夜間駐車を希望</a:t>
                      </a: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１：しない　　２：する（車種　　　　　　　　　　）　</a:t>
                      </a: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r h="311318">
                <a:tc vMerge="1">
                  <a:txBody>
                    <a:bodyPr/>
                    <a:lstStyle/>
                    <a:p>
                      <a:endParaRPr kumimoji="1" lang="ja-JP" altLang="en-US"/>
                    </a:p>
                  </a:txBody>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ＭＳ Ｐゴシック" charset="0"/>
                        </a:rPr>
                        <a:t>イベント開催中の車両移動</a:t>
                      </a: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ＭＳ Ｐゴシック" charset="0"/>
                        </a:rPr>
                        <a:t>１：しない　　２：する（車種　　　　　　　　　　）</a:t>
                      </a:r>
                    </a:p>
                  </a:txBody>
                  <a:tcPr marT="45745" marB="4574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extLst>
              </a:tr>
            </a:tbl>
          </a:graphicData>
        </a:graphic>
      </p:graphicFrame>
      <p:sp>
        <p:nvSpPr>
          <p:cNvPr id="1260" name="Text Box 306"/>
          <p:cNvSpPr txBox="1">
            <a:spLocks noChangeArrowheads="1"/>
          </p:cNvSpPr>
          <p:nvPr/>
        </p:nvSpPr>
        <p:spPr>
          <a:xfrm>
            <a:off x="187325" y="666750"/>
            <a:ext cx="1755775" cy="274638"/>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dirty="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dirty="0">
                <a:latin typeface="Meiryo UI" panose="020B0604030504040204" pitchFamily="50" charset="-128"/>
                <a:ea typeface="Meiryo UI" panose="020B0604030504040204" pitchFamily="50" charset="-128"/>
                <a:cs typeface="ＤＦＰ平成ゴシック体W9" charset="0"/>
              </a:rPr>
              <a:t>出展団体名</a:t>
            </a:r>
          </a:p>
        </p:txBody>
      </p:sp>
      <p:sp>
        <p:nvSpPr>
          <p:cNvPr id="1261" name="Rectangle 6"/>
          <p:cNvSpPr>
            <a:spLocks noChangeArrowheads="1"/>
          </p:cNvSpPr>
          <p:nvPr/>
        </p:nvSpPr>
        <p:spPr>
          <a:xfrm>
            <a:off x="187325" y="944563"/>
            <a:ext cx="3343275" cy="381000"/>
          </a:xfrm>
          <a:prstGeom prst="rect">
            <a:avLst/>
          </a:prstGeom>
          <a:solidFill>
            <a:schemeClr val="bg1"/>
          </a:solidFill>
          <a:ln w="9525">
            <a:solidFill>
              <a:schemeClr val="tx1"/>
            </a:solidFill>
            <a:miter lim="800000"/>
            <a:headEnd/>
            <a:tailEnd/>
          </a:ln>
        </p:spPr>
        <p:txBody>
          <a:bodyPr wrap="none" anchor="ctr"/>
          <a:lstStyle/>
          <a:p>
            <a:r>
              <a:rPr lang="ja-JP" altLang="en-US" sz="1000" dirty="0">
                <a:latin typeface="Meiryo UI" panose="020B0604030504040204" pitchFamily="50" charset="-128"/>
                <a:ea typeface="Meiryo UI" panose="020B0604030504040204" pitchFamily="50" charset="-128"/>
              </a:rPr>
              <a:t>出展団体名</a:t>
            </a:r>
          </a:p>
        </p:txBody>
      </p:sp>
      <p:sp>
        <p:nvSpPr>
          <p:cNvPr id="1262" name="Rectangle 7"/>
          <p:cNvSpPr>
            <a:spLocks noChangeArrowheads="1"/>
          </p:cNvSpPr>
          <p:nvPr/>
        </p:nvSpPr>
        <p:spPr>
          <a:xfrm>
            <a:off x="3686175" y="944563"/>
            <a:ext cx="29876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氏名</a:t>
            </a:r>
          </a:p>
        </p:txBody>
      </p:sp>
      <p:sp>
        <p:nvSpPr>
          <p:cNvPr id="1263" name="Rectangle 9"/>
          <p:cNvSpPr>
            <a:spLocks noChangeArrowheads="1"/>
          </p:cNvSpPr>
          <p:nvPr/>
        </p:nvSpPr>
        <p:spPr>
          <a:xfrm>
            <a:off x="187325" y="1360488"/>
            <a:ext cx="33432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証書送付先</a:t>
            </a:r>
          </a:p>
        </p:txBody>
      </p:sp>
      <p:sp>
        <p:nvSpPr>
          <p:cNvPr id="1264" name="Rectangle 10"/>
          <p:cNvSpPr>
            <a:spLocks noChangeArrowheads="1"/>
          </p:cNvSpPr>
          <p:nvPr/>
        </p:nvSpPr>
        <p:spPr>
          <a:xfrm>
            <a:off x="3686175" y="1360488"/>
            <a:ext cx="2987675" cy="381000"/>
          </a:xfrm>
          <a:prstGeom prst="rect">
            <a:avLst/>
          </a:prstGeom>
          <a:solidFill>
            <a:schemeClr val="bg1"/>
          </a:solidFill>
          <a:ln w="9525">
            <a:solidFill>
              <a:schemeClr val="tx1"/>
            </a:solidFill>
            <a:miter lim="800000"/>
            <a:headEnd/>
            <a:tailEnd/>
          </a:ln>
        </p:spPr>
        <p:txBody>
          <a:bodyPr wrap="none" anchor="ctr"/>
          <a:lstStyle/>
          <a:p>
            <a:r>
              <a:rPr lang="ja-JP" altLang="en-US" sz="1000">
                <a:latin typeface="Meiryo UI" panose="020B0604030504040204" pitchFamily="50" charset="-128"/>
                <a:ea typeface="Meiryo UI" panose="020B0604030504040204" pitchFamily="50" charset="-128"/>
              </a:rPr>
              <a:t>連絡先</a:t>
            </a:r>
          </a:p>
        </p:txBody>
      </p:sp>
      <p:sp>
        <p:nvSpPr>
          <p:cNvPr id="1265" name="Text Box 8"/>
          <p:cNvSpPr txBox="1">
            <a:spLocks noChangeArrowheads="1"/>
          </p:cNvSpPr>
          <p:nvPr/>
        </p:nvSpPr>
        <p:spPr>
          <a:xfrm>
            <a:off x="3654425" y="666750"/>
            <a:ext cx="1755775" cy="274638"/>
          </a:xfrm>
          <a:prstGeom prst="rect">
            <a:avLst/>
          </a:prstGeom>
          <a:noFill/>
          <a:ln>
            <a:noFill/>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spcBef>
                <a:spcPct val="50000"/>
              </a:spcBef>
            </a:pPr>
            <a:r>
              <a:rPr lang="en-US" altLang="ja-JP" sz="1200">
                <a:solidFill>
                  <a:srgbClr val="85B868"/>
                </a:solidFill>
                <a:latin typeface="Meiryo UI" panose="020B0604030504040204" pitchFamily="50" charset="-128"/>
                <a:ea typeface="Meiryo UI" panose="020B0604030504040204" pitchFamily="50" charset="-128"/>
                <a:cs typeface="ＤＦＰ平成ゴシック体W9" charset="0"/>
              </a:rPr>
              <a:t>■ </a:t>
            </a:r>
            <a:r>
              <a:rPr lang="ja-JP" altLang="en-US" sz="1200">
                <a:latin typeface="Meiryo UI" panose="020B0604030504040204" pitchFamily="50" charset="-128"/>
                <a:ea typeface="Meiryo UI" panose="020B0604030504040204" pitchFamily="50" charset="-128"/>
                <a:cs typeface="ＤＦＰ平成ゴシック体W9" charset="0"/>
              </a:rPr>
              <a:t>担当者名</a:t>
            </a:r>
          </a:p>
        </p:txBody>
      </p:sp>
      <p:sp>
        <p:nvSpPr>
          <p:cNvPr id="1266" name="テキスト ボックス 36"/>
          <p:cNvSpPr txBox="1">
            <a:spLocks noChangeArrowheads="1"/>
          </p:cNvSpPr>
          <p:nvPr/>
        </p:nvSpPr>
        <p:spPr>
          <a:xfrm>
            <a:off x="952500" y="1333500"/>
            <a:ext cx="287338" cy="215900"/>
          </a:xfrm>
          <a:prstGeom prst="rect">
            <a:avLst/>
          </a:prstGeom>
          <a:noFill/>
          <a:ln>
            <a:noFill/>
          </a:ln>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r>
              <a:rPr lang="en-US" altLang="ja-JP" sz="800">
                <a:latin typeface="Meiryo UI" panose="020B0604030504040204" pitchFamily="50" charset="-128"/>
                <a:ea typeface="Meiryo UI" panose="020B0604030504040204" pitchFamily="50" charset="-128"/>
              </a:rPr>
              <a:t>〒</a:t>
            </a:r>
            <a:endParaRPr lang="ja-JP" altLang="en-US" sz="800">
              <a:latin typeface="Meiryo UI" panose="020B0604030504040204" pitchFamily="50" charset="-128"/>
              <a:ea typeface="Meiryo UI" panose="020B0604030504040204" pitchFamily="50" charset="-128"/>
            </a:endParaRPr>
          </a:p>
        </p:txBody>
      </p:sp>
      <p:sp>
        <p:nvSpPr>
          <p:cNvPr id="1331" name="テキスト 221"/>
          <p:cNvSpPr txBox="1"/>
          <p:nvPr/>
        </p:nvSpPr>
        <p:spPr>
          <a:xfrm>
            <a:off x="2232670" y="1135063"/>
            <a:ext cx="2491730" cy="460772"/>
          </a:xfrm>
          <a:prstGeom prst="rect"/>
          <a:solidFill>
            <a:schemeClr val="tx1"/>
          </a:solidFill>
        </p:spPr>
        <p:txBody>
          <a:bodyPr wrap="square">
            <a:spAutoFit/>
          </a:bodyPr>
          <a:p>
            <a:pPr algn="ctr">
              <a:defRPr lang="ja-JP" altLang="en-US"/>
            </a:pPr>
            <a:r>
              <a:rPr lang="ja-JP" altLang="en-US" sz="2400">
                <a:solidFill>
                  <a:schemeClr val="bg1"/>
                </a:solidFill>
              </a:rPr>
              <a:t>記入不要</a:t>
            </a:r>
            <a:endParaRPr lang="ja-JP" altLang="en-US" sz="240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grpSp>
        <p:nvGrpSpPr>
          <p:cNvPr id="1280" name="グループ化 24"/>
          <p:cNvGrpSpPr/>
          <p:nvPr/>
        </p:nvGrpSpPr>
        <p:grpSpPr>
          <a:xfrm>
            <a:off x="133810" y="867676"/>
            <a:ext cx="6585680" cy="2457695"/>
            <a:chOff x="277642" y="823525"/>
            <a:chExt cx="6361794" cy="2457695"/>
          </a:xfrm>
        </p:grpSpPr>
        <p:sp>
          <p:nvSpPr>
            <p:cNvPr id="1281" name="テキスト ボックス 63"/>
            <p:cNvSpPr txBox="1"/>
            <p:nvPr/>
          </p:nvSpPr>
          <p:spPr>
            <a:xfrm>
              <a:off x="277642" y="823525"/>
              <a:ext cx="3432130" cy="224164"/>
            </a:xfrm>
            <a:prstGeom prst="rect">
              <a:avLst/>
            </a:prstGeom>
            <a:noFill/>
          </p:spPr>
          <p:txBody>
            <a:bodyPr wrap="square">
              <a:spAutoFit/>
            </a:bodyPr>
            <a:lstStyle/>
            <a:p>
              <a:pPr>
                <a:lnSpc>
                  <a:spcPts val="1000"/>
                </a:lnSpc>
              </a:pPr>
              <a:r>
                <a:rPr kumimoji="1" lang="ja-JP" altLang="en-US" sz="1200" b="1" dirty="0">
                  <a:solidFill>
                    <a:srgbClr val="C00000"/>
                  </a:solidFill>
                  <a:latin typeface="Meiryo UI" panose="020B0604030504040204" pitchFamily="50" charset="-128"/>
                  <a:ea typeface="Meiryo UI" panose="020B0604030504040204" pitchFamily="50" charset="-128"/>
                </a:rPr>
                <a:t>「</a:t>
              </a:r>
              <a:r>
                <a:rPr kumimoji="1" lang="en-US" altLang="ja-JP" sz="1200" b="1" dirty="0">
                  <a:solidFill>
                    <a:srgbClr val="C00000"/>
                  </a:solidFill>
                  <a:latin typeface="Meiryo UI" panose="020B0604030504040204" pitchFamily="50" charset="-128"/>
                  <a:ea typeface="Meiryo UI" panose="020B0604030504040204" pitchFamily="50" charset="-128"/>
                </a:rPr>
                <a:t>d</a:t>
              </a:r>
              <a:r>
                <a:rPr kumimoji="1" lang="ja-JP" altLang="en-US" sz="1200" b="1" dirty="0">
                  <a:solidFill>
                    <a:srgbClr val="C00000"/>
                  </a:solidFill>
                  <a:latin typeface="Meiryo UI" panose="020B0604030504040204" pitchFamily="50" charset="-128"/>
                  <a:ea typeface="Meiryo UI" panose="020B0604030504040204" pitchFamily="50" charset="-128"/>
                </a:rPr>
                <a:t>払い」について</a:t>
              </a:r>
            </a:p>
          </p:txBody>
        </p:sp>
        <p:sp>
          <p:nvSpPr>
            <p:cNvPr id="1282" name="テキスト ボックス 64"/>
            <p:cNvSpPr txBox="1"/>
            <p:nvPr/>
          </p:nvSpPr>
          <p:spPr>
            <a:xfrm>
              <a:off x="306111" y="1034451"/>
              <a:ext cx="6333325" cy="2246769"/>
            </a:xfrm>
            <a:prstGeom prst="rect">
              <a:avLst/>
            </a:prstGeom>
            <a:noFill/>
          </p:spPr>
          <p:txBody>
            <a:bodyPr wrap="square" rtlCol="0">
              <a:spAutoFit/>
            </a:bodyPr>
            <a:lstStyle/>
            <a:p>
              <a:pPr>
                <a:lnSpc>
                  <a:spcPts val="1400"/>
                </a:lnSpc>
              </a:pPr>
              <a:r>
                <a:rPr lang="en-US" altLang="ja-JP" sz="1200" dirty="0">
                  <a:latin typeface="Meiryo UI" panose="020B0604030504040204" pitchFamily="50" charset="-128"/>
                  <a:ea typeface="Meiryo UI" panose="020B0604030504040204" pitchFamily="50" charset="-128"/>
                </a:rPr>
                <a:t>NTT</a:t>
              </a:r>
              <a:r>
                <a:rPr lang="ja-JP" altLang="en-US" sz="1200" dirty="0">
                  <a:latin typeface="Meiryo UI" panose="020B0604030504040204" pitchFamily="50" charset="-128"/>
                  <a:ea typeface="Meiryo UI" panose="020B0604030504040204" pitchFamily="50" charset="-128"/>
                </a:rPr>
                <a:t>ドコモが展開するケータイ電子決済</a:t>
              </a:r>
              <a:r>
                <a:rPr lang="en-US" altLang="ja-JP" sz="1200" dirty="0">
                  <a:latin typeface="Meiryo UI" panose="020B0604030504040204" pitchFamily="50" charset="-128"/>
                  <a:ea typeface="Meiryo UI" panose="020B0604030504040204" pitchFamily="50" charset="-128"/>
                </a:rPr>
                <a:t>『d</a:t>
              </a:r>
              <a:r>
                <a:rPr lang="ja-JP" altLang="en-US" sz="1200" dirty="0">
                  <a:latin typeface="Meiryo UI" panose="020B0604030504040204" pitchFamily="50" charset="-128"/>
                  <a:ea typeface="Meiryo UI" panose="020B0604030504040204" pitchFamily="50" charset="-128"/>
                </a:rPr>
                <a:t>払い</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について、現金のやり取りなしに、衛生的でスムーズな対面業務を図るため、</a:t>
              </a:r>
              <a:r>
                <a:rPr lang="ja-JP" altLang="en-US" sz="1200" u="sng" dirty="0">
                  <a:latin typeface="Meiryo UI" panose="020B0604030504040204" pitchFamily="50" charset="-128"/>
                  <a:ea typeface="Meiryo UI" panose="020B0604030504040204" pitchFamily="50" charset="-128"/>
                </a:rPr>
                <a:t>会場内での電子決済方法の選択肢として取り入れる可能性があります。</a:t>
              </a:r>
              <a:endParaRPr lang="en-US" altLang="ja-JP" sz="1200" u="sng" dirty="0">
                <a:latin typeface="Meiryo UI" panose="020B0604030504040204" pitchFamily="50" charset="-128"/>
                <a:ea typeface="Meiryo UI" panose="020B0604030504040204" pitchFamily="50" charset="-128"/>
              </a:endParaRPr>
            </a:p>
            <a:p>
              <a:pPr>
                <a:lnSpc>
                  <a:spcPts val="1400"/>
                </a:lnSpc>
              </a:pPr>
              <a:endParaRPr lang="en-US" altLang="ja-JP" sz="1200" u="sng" dirty="0">
                <a:latin typeface="Meiryo UI" panose="020B0604030504040204" pitchFamily="50" charset="-128"/>
                <a:ea typeface="Meiryo UI" panose="020B0604030504040204" pitchFamily="50" charset="-128"/>
              </a:endParaRPr>
            </a:p>
            <a:p>
              <a:pPr>
                <a:lnSpc>
                  <a:spcPts val="1400"/>
                </a:lnSpc>
              </a:pPr>
              <a:r>
                <a:rPr lang="en-US" altLang="ja-JP" sz="1200" b="1" dirty="0">
                  <a:solidFill>
                    <a:srgbClr val="FF0000"/>
                  </a:solidFill>
                  <a:latin typeface="Meiryo UI" panose="020B0604030504040204" pitchFamily="50" charset="-128"/>
                  <a:ea typeface="Meiryo UI" panose="020B0604030504040204" pitchFamily="50" charset="-128"/>
                </a:rPr>
                <a:t>※</a:t>
              </a:r>
              <a:r>
                <a:rPr lang="ja-JP" altLang="en-US" sz="1200" b="1" dirty="0">
                  <a:solidFill>
                    <a:srgbClr val="FF0000"/>
                  </a:solidFill>
                  <a:latin typeface="Meiryo UI" panose="020B0604030504040204" pitchFamily="50" charset="-128"/>
                  <a:ea typeface="Meiryo UI" panose="020B0604030504040204" pitchFamily="50" charset="-128"/>
                </a:rPr>
                <a:t>後日、「フードｄ払いキャンペーン」を実施し、ご協力を依頼する場合があります。</a:t>
              </a:r>
              <a:br>
                <a:rPr lang="en-US" altLang="ja-JP" sz="1200" b="1" dirty="0">
                  <a:solidFill>
                    <a:srgbClr val="FF0000"/>
                  </a:solidFill>
                  <a:latin typeface="Meiryo UI" panose="020B0604030504040204" pitchFamily="50" charset="-128"/>
                  <a:ea typeface="Meiryo UI" panose="020B0604030504040204" pitchFamily="50" charset="-128"/>
                </a:rPr>
              </a:br>
              <a:r>
                <a:rPr lang="ja-JP" altLang="en-US" sz="1200" b="1" dirty="0">
                  <a:solidFill>
                    <a:srgbClr val="FF0000"/>
                  </a:solidFill>
                  <a:latin typeface="Meiryo UI" panose="020B0604030504040204" pitchFamily="50" charset="-128"/>
                  <a:ea typeface="Meiryo UI" panose="020B0604030504040204" pitchFamily="50" charset="-128"/>
                </a:rPr>
                <a:t>詳細は後日ご案内します。</a:t>
              </a:r>
            </a:p>
            <a:p>
              <a:pPr>
                <a:lnSpc>
                  <a:spcPts val="1400"/>
                </a:lnSpc>
              </a:pPr>
              <a:endParaRPr lang="en-US" altLang="ja-JP" sz="1050" dirty="0">
                <a:latin typeface="Meiryo UI" panose="020B0604030504040204" pitchFamily="50" charset="-128"/>
                <a:ea typeface="Meiryo UI" panose="020B0604030504040204" pitchFamily="50" charset="-128"/>
              </a:endParaRPr>
            </a:p>
            <a:p>
              <a:pPr>
                <a:lnSpc>
                  <a:spcPts val="1400"/>
                </a:lnSpc>
              </a:pPr>
              <a:r>
                <a:rPr lang="ja-JP" altLang="en-US" sz="1050" dirty="0">
                  <a:latin typeface="Meiryo UI" panose="020B0604030504040204" pitchFamily="50" charset="-128"/>
                  <a:ea typeface="Meiryo UI" panose="020B0604030504040204" pitchFamily="50" charset="-128"/>
                </a:rPr>
                <a:t>＜参考＞</a:t>
              </a:r>
              <a:endParaRPr lang="en-US" altLang="ja-JP" sz="1050" dirty="0">
                <a:latin typeface="Meiryo UI" panose="020B0604030504040204" pitchFamily="50" charset="-128"/>
                <a:ea typeface="Meiryo UI" panose="020B0604030504040204" pitchFamily="50" charset="-128"/>
              </a:endParaRPr>
            </a:p>
            <a:p>
              <a:pPr>
                <a:lnSpc>
                  <a:spcPts val="1400"/>
                </a:lnSpc>
              </a:pPr>
              <a:r>
                <a:rPr lang="ja-JP" altLang="en-US" sz="1050" dirty="0">
                  <a:latin typeface="Meiryo UI" panose="020B0604030504040204" pitchFamily="50" charset="-128"/>
                  <a:ea typeface="Meiryo UI" panose="020B0604030504040204" pitchFamily="50" charset="-128"/>
                </a:rPr>
                <a:t>・ひろしまフードフェスティバル</a:t>
              </a:r>
              <a:r>
                <a:rPr lang="en-US" altLang="ja-JP" sz="1050" dirty="0">
                  <a:latin typeface="Meiryo UI" panose="020B0604030504040204" pitchFamily="50" charset="-128"/>
                  <a:ea typeface="Meiryo UI" panose="020B0604030504040204" pitchFamily="50" charset="-128"/>
                </a:rPr>
                <a:t>2025</a:t>
              </a:r>
              <a:r>
                <a:rPr lang="ja-JP" altLang="en-US" sz="1050" dirty="0">
                  <a:latin typeface="Meiryo UI" panose="020B0604030504040204" pitchFamily="50" charset="-128"/>
                  <a:ea typeface="Meiryo UI" panose="020B0604030504040204" pitchFamily="50" charset="-128"/>
                </a:rPr>
                <a:t>では</a:t>
              </a:r>
              <a:r>
                <a:rPr lang="en-US" altLang="ja-JP" sz="1050" dirty="0">
                  <a:latin typeface="Meiryo UI" panose="020B0604030504040204" pitchFamily="50" charset="-128"/>
                  <a:ea typeface="Meiryo UI" panose="020B0604030504040204" pitchFamily="50" charset="-128"/>
                </a:rPr>
                <a:t>d</a:t>
              </a:r>
              <a:r>
                <a:rPr lang="ja-JP" altLang="en-US" sz="1050" dirty="0">
                  <a:latin typeface="Meiryo UI" panose="020B0604030504040204" pitchFamily="50" charset="-128"/>
                  <a:ea typeface="Meiryo UI" panose="020B0604030504040204" pitchFamily="50" charset="-128"/>
                </a:rPr>
                <a:t>払いをすると通常よりも多くの</a:t>
              </a:r>
              <a:r>
                <a:rPr lang="en-US" altLang="ja-JP" sz="1050" dirty="0">
                  <a:latin typeface="Meiryo UI" panose="020B0604030504040204" pitchFamily="50" charset="-128"/>
                  <a:ea typeface="Meiryo UI" panose="020B0604030504040204" pitchFamily="50" charset="-128"/>
                </a:rPr>
                <a:t>d</a:t>
              </a:r>
              <a:r>
                <a:rPr lang="ja-JP" altLang="en-US" sz="1050" dirty="0">
                  <a:latin typeface="Meiryo UI" panose="020B0604030504040204" pitchFamily="50" charset="-128"/>
                  <a:ea typeface="Meiryo UI" panose="020B0604030504040204" pitchFamily="50" charset="-128"/>
                </a:rPr>
                <a:t>ポイントが還元される販促キャンペーンを行いました。</a:t>
              </a:r>
              <a:endParaRPr lang="en-US" altLang="ja-JP" sz="1050" dirty="0">
                <a:latin typeface="Meiryo UI" panose="020B0604030504040204" pitchFamily="50" charset="-128"/>
                <a:ea typeface="Meiryo UI" panose="020B0604030504040204" pitchFamily="50" charset="-128"/>
              </a:endParaRPr>
            </a:p>
            <a:p>
              <a:pPr>
                <a:lnSpc>
                  <a:spcPts val="1400"/>
                </a:lnSpc>
              </a:pPr>
              <a:r>
                <a:rPr lang="ja-JP" altLang="en-US" sz="1050" dirty="0">
                  <a:latin typeface="Meiryo UI" panose="020B0604030504040204" pitchFamily="50" charset="-128"/>
                  <a:ea typeface="Meiryo UI" panose="020B0604030504040204" pitchFamily="50" charset="-128"/>
                </a:rPr>
                <a:t>・現在新規加入店限定決算手数料無料キャンペーン中です。</a:t>
              </a:r>
              <a:r>
                <a:rPr lang="en-US" altLang="ja-JP" sz="1050" dirty="0">
                  <a:latin typeface="Meiryo UI" panose="020B0604030504040204" pitchFamily="50" charset="-128"/>
                  <a:ea typeface="Meiryo UI" panose="020B0604030504040204" pitchFamily="50" charset="-128"/>
                </a:rPr>
                <a:t>(</a:t>
              </a:r>
              <a:r>
                <a:rPr lang="ja-JP" altLang="en-US" sz="1050" dirty="0">
                  <a:latin typeface="Meiryo UI" panose="020B0604030504040204" pitchFamily="50" charset="-128"/>
                  <a:ea typeface="Meiryo UI" panose="020B0604030504040204" pitchFamily="50" charset="-128"/>
                </a:rPr>
                <a:t>加入月から最大</a:t>
              </a:r>
              <a:r>
                <a:rPr lang="en-US" altLang="ja-JP" sz="1050" dirty="0">
                  <a:latin typeface="Meiryo UI" panose="020B0604030504040204" pitchFamily="50" charset="-128"/>
                  <a:ea typeface="Meiryo UI" panose="020B0604030504040204" pitchFamily="50" charset="-128"/>
                </a:rPr>
                <a:t>6</a:t>
              </a:r>
              <a:r>
                <a:rPr lang="ja-JP" altLang="en-US" sz="1050" dirty="0">
                  <a:latin typeface="Meiryo UI" panose="020B0604030504040204" pitchFamily="50" charset="-128"/>
                  <a:ea typeface="Meiryo UI" panose="020B0604030504040204" pitchFamily="50" charset="-128"/>
                </a:rPr>
                <a:t>ヶ月間</a:t>
              </a:r>
              <a:r>
                <a:rPr lang="en-US" altLang="ja-JP" sz="105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a:lnSpc>
                  <a:spcPts val="1400"/>
                </a:lnSpc>
              </a:pPr>
              <a:endParaRPr lang="en-US" altLang="ja-JP" sz="1600" b="1" dirty="0">
                <a:latin typeface="Meiryo UI" panose="020B0604030504040204" pitchFamily="50" charset="-128"/>
                <a:ea typeface="Meiryo UI" panose="020B0604030504040204" pitchFamily="50" charset="-128"/>
              </a:endParaRPr>
            </a:p>
            <a:p>
              <a:pPr>
                <a:lnSpc>
                  <a:spcPts val="1400"/>
                </a:lnSpc>
              </a:pPr>
              <a:r>
                <a:rPr lang="ja-JP" altLang="en-US" sz="1600" b="1" dirty="0">
                  <a:latin typeface="Meiryo UI" panose="020B0604030504040204" pitchFamily="50" charset="-128"/>
                  <a:ea typeface="Meiryo UI" panose="020B0604030504040204" pitchFamily="50" charset="-128"/>
                </a:rPr>
                <a:t>積極的な</a:t>
              </a:r>
              <a:r>
                <a:rPr lang="en-US" altLang="ja-JP" sz="1600" b="1" dirty="0">
                  <a:latin typeface="Meiryo UI" panose="020B0604030504040204" pitchFamily="50" charset="-128"/>
                  <a:ea typeface="Meiryo UI" panose="020B0604030504040204" pitchFamily="50" charset="-128"/>
                </a:rPr>
                <a:t>d</a:t>
              </a:r>
              <a:r>
                <a:rPr lang="ja-JP" altLang="en-US" sz="1600" b="1" dirty="0">
                  <a:latin typeface="Meiryo UI" panose="020B0604030504040204" pitchFamily="50" charset="-128"/>
                  <a:ea typeface="Meiryo UI" panose="020B0604030504040204" pitchFamily="50" charset="-128"/>
                </a:rPr>
                <a:t>払い導入にご協力お願いいたします。</a:t>
              </a:r>
            </a:p>
            <a:p>
              <a:pPr>
                <a:lnSpc>
                  <a:spcPts val="1400"/>
                </a:lnSpc>
              </a:pPr>
              <a:r>
                <a:rPr lang="ja-JP" altLang="en-US" sz="1200" dirty="0">
                  <a:latin typeface="Meiryo UI" panose="020B0604030504040204" pitchFamily="50" charset="-128"/>
                  <a:ea typeface="Meiryo UI" panose="020B0604030504040204" pitchFamily="50" charset="-128"/>
                </a:rPr>
                <a:t>以下、導入状況の確認、ならびに加入希望をお知らせください。</a:t>
              </a:r>
            </a:p>
          </p:txBody>
        </p:sp>
      </p:grpSp>
      <p:sp>
        <p:nvSpPr>
          <p:cNvPr id="1283" name="Rectangle 2"/>
          <p:cNvSpPr>
            <a:spLocks noChangeArrowheads="1"/>
          </p:cNvSpPr>
          <p:nvPr/>
        </p:nvSpPr>
        <p:spPr>
          <a:xfrm>
            <a:off x="0" y="0"/>
            <a:ext cx="6858000" cy="560388"/>
          </a:xfrm>
          <a:prstGeom prst="rect">
            <a:avLst/>
          </a:prstGeom>
          <a:solidFill>
            <a:schemeClr val="bg2"/>
          </a:solidFill>
          <a:ln w="9525">
            <a:noFill/>
            <a:miter lim="800000"/>
            <a:headEnd/>
            <a:tailEnd/>
          </a:ln>
          <a:effectLst/>
        </p:spPr>
        <p:txBody>
          <a:bodyPr wrap="none" lIns="234000" anchor="ctr"/>
          <a:lstStyle/>
          <a:p>
            <a:pPr>
              <a:defRPr/>
            </a:pPr>
            <a:r>
              <a:rPr lang="ja-JP" altLang="en-US"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ｄ払い決済確認書</a:t>
            </a:r>
          </a:p>
        </p:txBody>
      </p:sp>
      <p:sp>
        <p:nvSpPr>
          <p:cNvPr id="1284" name="Text Box 3"/>
          <p:cNvSpPr txBox="1">
            <a:spLocks noChangeArrowheads="1"/>
          </p:cNvSpPr>
          <p:nvPr/>
        </p:nvSpPr>
        <p:spPr>
          <a:xfrm>
            <a:off x="5665788" y="147638"/>
            <a:ext cx="1008062" cy="314325"/>
          </a:xfrm>
          <a:prstGeom prst="rect">
            <a:avLst/>
          </a:prstGeom>
          <a:solidFill>
            <a:schemeClr val="bg1"/>
          </a:solidFill>
          <a:ln w="9525">
            <a:solidFill>
              <a:schemeClr val="bg1"/>
            </a:solidFill>
            <a:miter lim="800000"/>
            <a:headEnd/>
            <a:tailEnd/>
          </a:ln>
        </p:spPr>
        <p:txBody>
          <a:bodyPr>
            <a:spAutoFit/>
          </a:bodyPr>
          <a:lstStyle>
            <a:lvl1pPr>
              <a:defRPr kumimoji="1" sz="2400">
                <a:solidFill>
                  <a:schemeClr val="tx1"/>
                </a:solidFill>
                <a:latin typeface="Arial" charset="0"/>
                <a:ea typeface="ＭＳ Ｐゴシック" charset="0"/>
                <a:cs typeface="ＭＳ Ｐゴシック" charset="0"/>
              </a:defRPr>
            </a:lvl1pPr>
            <a:lvl2pPr marL="742950" indent="-285750">
              <a:defRPr kumimoji="1" sz="2400">
                <a:solidFill>
                  <a:schemeClr val="tx1"/>
                </a:solidFill>
                <a:latin typeface="Arial" charset="0"/>
                <a:ea typeface="ＭＳ Ｐゴシック" charset="0"/>
              </a:defRPr>
            </a:lvl2pPr>
            <a:lvl3pPr marL="1143000" indent="-228600">
              <a:defRPr kumimoji="1" sz="2400">
                <a:solidFill>
                  <a:schemeClr val="tx1"/>
                </a:solidFill>
                <a:latin typeface="Arial" charset="0"/>
                <a:ea typeface="ＭＳ Ｐゴシック" charset="0"/>
              </a:defRPr>
            </a:lvl3pPr>
            <a:lvl4pPr marL="1600200" indent="-228600">
              <a:defRPr kumimoji="1" sz="2400">
                <a:solidFill>
                  <a:schemeClr val="tx1"/>
                </a:solidFill>
                <a:latin typeface="Arial" charset="0"/>
                <a:ea typeface="ＭＳ Ｐゴシック" charset="0"/>
              </a:defRPr>
            </a:lvl4pPr>
            <a:lvl5pPr marL="2057400" indent="-228600">
              <a:defRPr kumimoji="1" sz="2400">
                <a:solidFill>
                  <a:schemeClr val="tx1"/>
                </a:solidFill>
                <a:latin typeface="Arial" charset="0"/>
                <a:ea typeface="ＭＳ Ｐゴシック" charset="0"/>
              </a:defRPr>
            </a:lvl5pPr>
            <a:lvl6pPr marL="2514600" indent="-228600" fontAlgn="base">
              <a:spcBef>
                <a:spcPct val="0"/>
              </a:spcBef>
              <a:spcAft>
                <a:spcPct val="0"/>
              </a:spcAft>
              <a:defRPr kumimoji="1" sz="2400">
                <a:solidFill>
                  <a:schemeClr val="tx1"/>
                </a:solidFill>
                <a:latin typeface="Arial" charset="0"/>
                <a:ea typeface="ＭＳ Ｐゴシック" charset="0"/>
              </a:defRPr>
            </a:lvl6pPr>
            <a:lvl7pPr marL="2971800" indent="-228600" fontAlgn="base">
              <a:spcBef>
                <a:spcPct val="0"/>
              </a:spcBef>
              <a:spcAft>
                <a:spcPct val="0"/>
              </a:spcAft>
              <a:defRPr kumimoji="1" sz="2400">
                <a:solidFill>
                  <a:schemeClr val="tx1"/>
                </a:solidFill>
                <a:latin typeface="Arial" charset="0"/>
                <a:ea typeface="ＭＳ Ｐゴシック" charset="0"/>
              </a:defRPr>
            </a:lvl7pPr>
            <a:lvl8pPr marL="3429000" indent="-228600" fontAlgn="base">
              <a:spcBef>
                <a:spcPct val="0"/>
              </a:spcBef>
              <a:spcAft>
                <a:spcPct val="0"/>
              </a:spcAft>
              <a:defRPr kumimoji="1" sz="2400">
                <a:solidFill>
                  <a:schemeClr val="tx1"/>
                </a:solidFill>
                <a:latin typeface="Arial" charset="0"/>
                <a:ea typeface="ＭＳ Ｐゴシック" charset="0"/>
              </a:defRPr>
            </a:lvl8pPr>
            <a:lvl9pPr marL="3886200" indent="-228600" fontAlgn="base">
              <a:spcBef>
                <a:spcPct val="0"/>
              </a:spcBef>
              <a:spcAft>
                <a:spcPct val="0"/>
              </a:spcAft>
              <a:defRPr kumimoji="1" sz="2400">
                <a:solidFill>
                  <a:schemeClr val="tx1"/>
                </a:solidFill>
                <a:latin typeface="Arial" charset="0"/>
                <a:ea typeface="ＭＳ Ｐゴシック" charset="0"/>
              </a:defRPr>
            </a:lvl9pPr>
          </a:lstStyle>
          <a:p>
            <a:pPr algn="ctr">
              <a:spcBef>
                <a:spcPct val="50000"/>
              </a:spcBef>
            </a:pPr>
            <a:r>
              <a:rPr lang="ja-JP" altLang="en-US" sz="1400" dirty="0">
                <a:solidFill>
                  <a:schemeClr val="bg2"/>
                </a:solidFill>
                <a:latin typeface="Meiryo UI" panose="020B0604030504040204" pitchFamily="50" charset="-128"/>
                <a:ea typeface="Meiryo UI" panose="020B0604030504040204" pitchFamily="50" charset="-128"/>
                <a:cs typeface="ＤＦＰ平成ゴシック体W9" charset="0"/>
              </a:rPr>
              <a:t>その他 １</a:t>
            </a:r>
          </a:p>
        </p:txBody>
      </p:sp>
      <p:sp>
        <p:nvSpPr>
          <p:cNvPr id="1285" name="テキスト ボックス 8"/>
          <p:cNvSpPr txBox="1"/>
          <p:nvPr/>
        </p:nvSpPr>
        <p:spPr>
          <a:xfrm>
            <a:off x="4724400" y="120650"/>
            <a:ext cx="877163" cy="369332"/>
          </a:xfrm>
          <a:prstGeom prst="rect">
            <a:avLst/>
          </a:prstGeom>
          <a:noFill/>
        </p:spPr>
        <p:txBody>
          <a:bodyPr wrap="none">
            <a:spAutoFit/>
          </a:bodyPr>
          <a:lstStyle>
            <a:lvl1pPr>
              <a:defRPr kumimoji="1" sz="2400">
                <a:solidFill>
                  <a:schemeClr val="tx1"/>
                </a:solidFill>
                <a:latin typeface="Arial" charset="0"/>
                <a:ea typeface="ＭＳ Ｐゴシック" charset="0"/>
                <a:cs typeface="ＭＳ Ｐゴシック" charset="0"/>
              </a:defRPr>
            </a:lvl1pPr>
            <a:lvl2pPr marL="37931725" indent="-37474525">
              <a:defRPr kumimoji="1" sz="24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400">
                <a:solidFill>
                  <a:schemeClr val="tx1"/>
                </a:solidFill>
                <a:latin typeface="Arial" charset="0"/>
                <a:ea typeface="ＭＳ Ｐゴシック" charset="0"/>
              </a:defRPr>
            </a:lvl4pPr>
            <a:lvl5pPr>
              <a:defRPr kumimoji="1" sz="2400">
                <a:solidFill>
                  <a:schemeClr val="tx1"/>
                </a:solidFill>
                <a:latin typeface="Arial" charset="0"/>
                <a:ea typeface="ＭＳ Ｐゴシック" charset="0"/>
              </a:defRPr>
            </a:lvl5pPr>
            <a:lvl6pPr marL="457200" fontAlgn="base">
              <a:spcBef>
                <a:spcPct val="0"/>
              </a:spcBef>
              <a:spcAft>
                <a:spcPct val="0"/>
              </a:spcAft>
              <a:defRPr kumimoji="1" sz="2400">
                <a:solidFill>
                  <a:schemeClr val="tx1"/>
                </a:solidFill>
                <a:latin typeface="Arial" charset="0"/>
                <a:ea typeface="ＭＳ Ｐゴシック" charset="0"/>
              </a:defRPr>
            </a:lvl6pPr>
            <a:lvl7pPr marL="914400" fontAlgn="base">
              <a:spcBef>
                <a:spcPct val="0"/>
              </a:spcBef>
              <a:spcAft>
                <a:spcPct val="0"/>
              </a:spcAft>
              <a:defRPr kumimoji="1" sz="2400">
                <a:solidFill>
                  <a:schemeClr val="tx1"/>
                </a:solidFill>
                <a:latin typeface="Arial" charset="0"/>
                <a:ea typeface="ＭＳ Ｐゴシック" charset="0"/>
              </a:defRPr>
            </a:lvl7pPr>
            <a:lvl8pPr marL="1371600" fontAlgn="base">
              <a:spcBef>
                <a:spcPct val="0"/>
              </a:spcBef>
              <a:spcAft>
                <a:spcPct val="0"/>
              </a:spcAft>
              <a:defRPr kumimoji="1" sz="2400">
                <a:solidFill>
                  <a:schemeClr val="tx1"/>
                </a:solidFill>
                <a:latin typeface="Arial" charset="0"/>
                <a:ea typeface="ＭＳ Ｐゴシック" charset="0"/>
              </a:defRPr>
            </a:lvl8pPr>
            <a:lvl9pPr marL="1828800" fontAlgn="base">
              <a:spcBef>
                <a:spcPct val="0"/>
              </a:spcBef>
              <a:spcAft>
                <a:spcPct val="0"/>
              </a:spcAft>
              <a:defRPr kumimoji="1" sz="2400">
                <a:solidFill>
                  <a:schemeClr val="tx1"/>
                </a:solidFill>
                <a:latin typeface="Arial" charset="0"/>
                <a:ea typeface="ＭＳ Ｐゴシック" charset="0"/>
              </a:defRPr>
            </a:lvl9pPr>
          </a:lstStyle>
          <a:p>
            <a:pPr>
              <a:defRPr/>
            </a:pPr>
            <a:r>
              <a:rPr lang="ja-JP" altLang="en-US" sz="1800" dirty="0">
                <a:solidFill>
                  <a:schemeClr val="bg1"/>
                </a:solidFill>
                <a:effectLst>
                  <a:outerShdw blurRad="38100" dist="38100" dir="2700000" algn="tl">
                    <a:srgbClr val="000000"/>
                  </a:outerShdw>
                </a:effectLst>
                <a:latin typeface="Meiryo UI" panose="020B0604030504040204" pitchFamily="50" charset="-128"/>
                <a:ea typeface="Meiryo UI" panose="020B0604030504040204" pitchFamily="50" charset="-128"/>
                <a:cs typeface="ＤＦＰ平成ゴシック体W9" charset="0"/>
              </a:rPr>
              <a:t>市町用</a:t>
            </a:r>
            <a:endParaRPr lang="ja-JP" altLang="en-US" sz="1800" dirty="0">
              <a:latin typeface="Meiryo UI" panose="020B0604030504040204" pitchFamily="50" charset="-128"/>
              <a:ea typeface="Meiryo UI" panose="020B0604030504040204" pitchFamily="50" charset="-128"/>
              <a:cs typeface="ＤＦＰ平成ゴシック体W9" charset="0"/>
            </a:endParaRPr>
          </a:p>
        </p:txBody>
      </p:sp>
      <p:grpSp>
        <p:nvGrpSpPr>
          <p:cNvPr id="1286" name="グループ化 23"/>
          <p:cNvGrpSpPr/>
          <p:nvPr/>
        </p:nvGrpSpPr>
        <p:grpSpPr>
          <a:xfrm>
            <a:off x="226196" y="3843585"/>
            <a:ext cx="6405608" cy="3673068"/>
            <a:chOff x="272942" y="2798555"/>
            <a:chExt cx="6405608" cy="3673068"/>
          </a:xfrm>
        </p:grpSpPr>
        <p:sp>
          <p:nvSpPr>
            <p:cNvPr id="1287" name="object 6"/>
            <p:cNvSpPr/>
            <p:nvPr/>
          </p:nvSpPr>
          <p:spPr>
            <a:xfrm>
              <a:off x="4937806" y="3487598"/>
              <a:ext cx="1016146" cy="1173689"/>
            </a:xfrm>
            <a:prstGeom prst="rect">
              <a:avLst/>
            </a:prstGeom>
            <a:blipFill>
              <a:blip r:embed="rId1"/>
              <a:stretch>
                <a:fillRect/>
              </a:stretch>
            </a:blipFill>
          </p:spPr>
          <p:txBody>
            <a:bodyPr wrap="square" lIns="0" tIns="0" rIns="0" bIns="0" rtlCol="0"/>
            <a:lstStyle/>
            <a:p>
              <a:pPr defTabSz="316520" fontAlgn="auto">
                <a:spcBef>
                  <a:spcPts val="0"/>
                </a:spcBef>
                <a:spcAft>
                  <a:spcPts val="0"/>
                </a:spcAft>
              </a:pPr>
              <a:endParaRPr kumimoji="0" sz="1246">
                <a:solidFill>
                  <a:prstClr val="black"/>
                </a:solidFill>
                <a:latin typeface="Meiryo UI" panose="020B0604030504040204" pitchFamily="50" charset="-128"/>
                <a:ea typeface="Meiryo UI" panose="020B0604030504040204" pitchFamily="50" charset="-128"/>
                <a:cs typeface="+mn-cs"/>
              </a:endParaRPr>
            </a:p>
          </p:txBody>
        </p:sp>
        <p:sp>
          <p:nvSpPr>
            <p:cNvPr id="1288" name="正方形/長方形 56"/>
            <p:cNvSpPr/>
            <p:nvPr/>
          </p:nvSpPr>
          <p:spPr>
            <a:xfrm>
              <a:off x="4505557" y="4610925"/>
              <a:ext cx="1880643" cy="400110"/>
            </a:xfrm>
            <a:prstGeom prst="rect">
              <a:avLst/>
            </a:prstGeom>
          </p:spPr>
          <p:txBody>
            <a:bodyPr wrap="none">
              <a:spAutoFit/>
            </a:bodyPr>
            <a:lstStyle/>
            <a:p>
              <a:pPr defTabSz="316520" fontAlgn="auto">
                <a:spcBef>
                  <a:spcPts val="0"/>
                </a:spcBef>
                <a:spcAft>
                  <a:spcPts val="0"/>
                </a:spcAft>
              </a:pPr>
              <a:r>
                <a:rPr lang="en-US" altLang="ja-JP" sz="1000" dirty="0">
                  <a:solidFill>
                    <a:prstClr val="black"/>
                  </a:solidFill>
                  <a:latin typeface="Meiryo UI" panose="020B0604030504040204" pitchFamily="50" charset="-128"/>
                  <a:ea typeface="Meiryo UI" panose="020B0604030504040204" pitchFamily="50" charset="-128"/>
                  <a:cs typeface="+mn-cs"/>
                </a:rPr>
                <a:t>※QR</a:t>
              </a:r>
              <a:r>
                <a:rPr lang="ja-JP" altLang="en-US" sz="1000" dirty="0">
                  <a:solidFill>
                    <a:prstClr val="black"/>
                  </a:solidFill>
                  <a:latin typeface="Meiryo UI" panose="020B0604030504040204" pitchFamily="50" charset="-128"/>
                  <a:ea typeface="Meiryo UI" panose="020B0604030504040204" pitchFamily="50" charset="-128"/>
                  <a:cs typeface="+mn-cs"/>
                </a:rPr>
                <a:t>コードイメージ</a:t>
              </a:r>
              <a:endParaRPr lang="en-US" altLang="ja-JP" sz="1000" dirty="0">
                <a:solidFill>
                  <a:prstClr val="black"/>
                </a:solidFill>
                <a:latin typeface="Meiryo UI" panose="020B0604030504040204" pitchFamily="50" charset="-128"/>
                <a:ea typeface="Meiryo UI" panose="020B0604030504040204" pitchFamily="50" charset="-128"/>
                <a:cs typeface="+mn-cs"/>
              </a:endParaRPr>
            </a:p>
            <a:p>
              <a:pPr defTabSz="316520" fontAlgn="auto">
                <a:spcBef>
                  <a:spcPts val="0"/>
                </a:spcBef>
                <a:spcAft>
                  <a:spcPts val="0"/>
                </a:spcAft>
              </a:pPr>
              <a:r>
                <a:rPr lang="ja-JP" altLang="en-US" sz="1000" dirty="0">
                  <a:solidFill>
                    <a:prstClr val="black"/>
                  </a:solidFill>
                  <a:latin typeface="Meiryo UI" panose="020B0604030504040204" pitchFamily="50" charset="-128"/>
                  <a:ea typeface="Meiryo UI" panose="020B0604030504040204" pitchFamily="50" charset="-128"/>
                  <a:cs typeface="+mn-cs"/>
                </a:rPr>
                <a:t>（仕様が異なる場合もあります）</a:t>
              </a:r>
              <a:endParaRPr lang="en-US" altLang="ja-JP" sz="1000" dirty="0">
                <a:solidFill>
                  <a:prstClr val="black"/>
                </a:solidFill>
                <a:latin typeface="Meiryo UI" panose="020B0604030504040204" pitchFamily="50" charset="-128"/>
                <a:ea typeface="Meiryo UI" panose="020B0604030504040204" pitchFamily="50" charset="-128"/>
                <a:cs typeface="+mn-cs"/>
              </a:endParaRPr>
            </a:p>
          </p:txBody>
        </p:sp>
        <p:pic>
          <p:nvPicPr>
            <p:cNvPr id="1289" name="図 14"/>
            <p:cNvPicPr>
              <a:picLocks noChangeAspect="1"/>
            </p:cNvPicPr>
            <p:nvPr/>
          </p:nvPicPr>
          <p:blipFill>
            <a:blip r:embed="rId2"/>
            <a:stretch>
              <a:fillRect/>
            </a:stretch>
          </p:blipFill>
          <p:spPr>
            <a:xfrm>
              <a:off x="4838700" y="5514039"/>
              <a:ext cx="957584" cy="957584"/>
            </a:xfrm>
            <a:prstGeom prst="rect">
              <a:avLst/>
            </a:prstGeom>
          </p:spPr>
        </p:pic>
        <p:sp>
          <p:nvSpPr>
            <p:cNvPr id="1290" name="テキスト ボックス 15"/>
            <p:cNvSpPr txBox="1"/>
            <p:nvPr/>
          </p:nvSpPr>
          <p:spPr>
            <a:xfrm>
              <a:off x="277642" y="2978851"/>
              <a:ext cx="6400908" cy="461665"/>
            </a:xfrm>
            <a:prstGeom prst="rect">
              <a:avLst/>
            </a:prstGeom>
            <a:noFill/>
          </p:spPr>
          <p:txBody>
            <a:bodyPr wrap="square" rtlCol="0">
              <a:spAutoFit/>
            </a:bodyPr>
            <a:lstStyle/>
            <a:p>
              <a:pPr defTabSz="316520" fontAlgn="auto">
                <a:spcBef>
                  <a:spcPts val="0"/>
                </a:spcBef>
                <a:spcAft>
                  <a:spcPts val="0"/>
                </a:spcAft>
              </a:pPr>
              <a:r>
                <a:rPr lang="en-US" altLang="ja-JP" sz="1200" dirty="0">
                  <a:solidFill>
                    <a:prstClr val="black"/>
                  </a:solidFill>
                  <a:latin typeface="Meiryo UI" panose="020B0604030504040204" pitchFamily="50" charset="-128"/>
                  <a:ea typeface="Meiryo UI" panose="020B0604030504040204" pitchFamily="50" charset="-128"/>
                  <a:cs typeface="+mn-cs"/>
                </a:rPr>
                <a:t>7/22(</a:t>
              </a:r>
              <a:r>
                <a:rPr lang="ja-JP" altLang="en-US" sz="1200" dirty="0">
                  <a:solidFill>
                    <a:prstClr val="black"/>
                  </a:solidFill>
                  <a:latin typeface="Meiryo UI" panose="020B0604030504040204" pitchFamily="50" charset="-128"/>
                  <a:ea typeface="Meiryo UI" panose="020B0604030504040204" pitchFamily="50" charset="-128"/>
                  <a:cs typeface="+mn-cs"/>
                </a:rPr>
                <a:t>水</a:t>
              </a:r>
              <a:r>
                <a:rPr lang="en-US" altLang="ja-JP" sz="1200" dirty="0">
                  <a:solidFill>
                    <a:prstClr val="black"/>
                  </a:solidFill>
                  <a:latin typeface="Meiryo UI" panose="020B0604030504040204" pitchFamily="50" charset="-128"/>
                  <a:ea typeface="Meiryo UI" panose="020B0604030504040204" pitchFamily="50" charset="-128"/>
                  <a:cs typeface="+mn-cs"/>
                </a:rPr>
                <a:t>)</a:t>
              </a:r>
              <a:r>
                <a:rPr lang="ja-JP" altLang="en-US" sz="1200" dirty="0">
                  <a:solidFill>
                    <a:prstClr val="black"/>
                  </a:solidFill>
                  <a:latin typeface="Meiryo UI" panose="020B0604030504040204" pitchFamily="50" charset="-128"/>
                  <a:ea typeface="Meiryo UI" panose="020B0604030504040204" pitchFamily="50" charset="-128"/>
                  <a:cs typeface="+mn-cs"/>
                </a:rPr>
                <a:t> ～</a:t>
              </a:r>
              <a:r>
                <a:rPr lang="en-US" altLang="ja-JP" sz="1200" dirty="0">
                  <a:solidFill>
                    <a:prstClr val="black"/>
                  </a:solidFill>
                  <a:latin typeface="Meiryo UI" panose="020B0604030504040204" pitchFamily="50" charset="-128"/>
                  <a:ea typeface="Meiryo UI" panose="020B0604030504040204" pitchFamily="50" charset="-128"/>
                  <a:cs typeface="+mn-cs"/>
                </a:rPr>
                <a:t>9/11(</a:t>
              </a:r>
              <a:r>
                <a:rPr lang="ja-JP" altLang="en-US" sz="1200" dirty="0">
                  <a:solidFill>
                    <a:prstClr val="black"/>
                  </a:solidFill>
                  <a:latin typeface="Meiryo UI" panose="020B0604030504040204" pitchFamily="50" charset="-128"/>
                  <a:ea typeface="Meiryo UI" panose="020B0604030504040204" pitchFamily="50" charset="-128"/>
                  <a:cs typeface="+mn-cs"/>
                </a:rPr>
                <a:t>金</a:t>
              </a:r>
              <a:r>
                <a:rPr lang="en-US" altLang="ja-JP" sz="1200" dirty="0">
                  <a:solidFill>
                    <a:prstClr val="black"/>
                  </a:solidFill>
                  <a:latin typeface="Meiryo UI" panose="020B0604030504040204" pitchFamily="50" charset="-128"/>
                  <a:ea typeface="Meiryo UI" panose="020B0604030504040204" pitchFamily="50" charset="-128"/>
                  <a:cs typeface="+mn-cs"/>
                </a:rPr>
                <a:t>)</a:t>
              </a:r>
              <a:r>
                <a:rPr lang="ja-JP" altLang="en-US" sz="1200" dirty="0">
                  <a:solidFill>
                    <a:prstClr val="black"/>
                  </a:solidFill>
                  <a:latin typeface="Meiryo UI" panose="020B0604030504040204" pitchFamily="50" charset="-128"/>
                  <a:ea typeface="Meiryo UI" panose="020B0604030504040204" pitchFamily="50" charset="-128"/>
                  <a:cs typeface="+mn-cs"/>
                </a:rPr>
                <a:t>とさせていただきます。</a:t>
              </a:r>
              <a:endParaRPr lang="en-US" altLang="ja-JP" sz="1200" dirty="0">
                <a:solidFill>
                  <a:prstClr val="black"/>
                </a:solidFill>
                <a:latin typeface="Meiryo UI" panose="020B0604030504040204" pitchFamily="50" charset="-128"/>
                <a:ea typeface="Meiryo UI" panose="020B0604030504040204" pitchFamily="50" charset="-128"/>
                <a:cs typeface="+mn-cs"/>
              </a:endParaRPr>
            </a:p>
            <a:p>
              <a:pPr defTabSz="316520" fontAlgn="auto">
                <a:spcBef>
                  <a:spcPts val="0"/>
                </a:spcBef>
                <a:spcAft>
                  <a:spcPts val="0"/>
                </a:spcAft>
              </a:pPr>
              <a:r>
                <a:rPr lang="ja-JP" altLang="en-US" sz="1200" dirty="0">
                  <a:solidFill>
                    <a:prstClr val="black"/>
                  </a:solidFill>
                  <a:latin typeface="Meiryo UI" panose="020B0604030504040204" pitchFamily="50" charset="-128"/>
                  <a:ea typeface="Meiryo UI" panose="020B0604030504040204" pitchFamily="50" charset="-128"/>
                  <a:cs typeface="+mn-cs"/>
                </a:rPr>
                <a:t>お早めのご回答にご協力くださいますよう、よろしくお願いいたします。</a:t>
              </a:r>
            </a:p>
          </p:txBody>
        </p:sp>
        <p:sp>
          <p:nvSpPr>
            <p:cNvPr id="1291" name="テキスト ボックス 16"/>
            <p:cNvSpPr txBox="1"/>
            <p:nvPr/>
          </p:nvSpPr>
          <p:spPr>
            <a:xfrm>
              <a:off x="274721" y="2798555"/>
              <a:ext cx="3203375" cy="224164"/>
            </a:xfrm>
            <a:prstGeom prst="rect">
              <a:avLst/>
            </a:prstGeom>
            <a:noFill/>
          </p:spPr>
          <p:txBody>
            <a:bodyPr wrap="square">
              <a:spAutoFit/>
            </a:bodyPr>
            <a:lstStyle/>
            <a:p>
              <a:pPr>
                <a:lnSpc>
                  <a:spcPts val="1000"/>
                </a:lnSpc>
              </a:pPr>
              <a:r>
                <a:rPr kumimoji="1" lang="ja-JP" altLang="en-US" sz="1200" b="1" dirty="0">
                  <a:solidFill>
                    <a:srgbClr val="C00000"/>
                  </a:solidFill>
                  <a:latin typeface="Meiryo UI" panose="020B0604030504040204" pitchFamily="50" charset="-128"/>
                  <a:ea typeface="Meiryo UI" panose="020B0604030504040204" pitchFamily="50" charset="-128"/>
                </a:rPr>
                <a:t>ご回答</a:t>
              </a:r>
              <a:r>
                <a:rPr lang="ja-JP" altLang="en-US" sz="1200" b="1" dirty="0">
                  <a:solidFill>
                    <a:srgbClr val="C00000"/>
                  </a:solidFill>
                  <a:latin typeface="Meiryo UI" panose="020B0604030504040204" pitchFamily="50" charset="-128"/>
                  <a:ea typeface="Meiryo UI" panose="020B0604030504040204" pitchFamily="50" charset="-128"/>
                </a:rPr>
                <a:t>受付</a:t>
              </a:r>
              <a:r>
                <a:rPr kumimoji="1" lang="ja-JP" altLang="en-US" sz="1200" b="1" dirty="0">
                  <a:solidFill>
                    <a:srgbClr val="C00000"/>
                  </a:solidFill>
                  <a:latin typeface="Meiryo UI" panose="020B0604030504040204" pitchFamily="50" charset="-128"/>
                  <a:ea typeface="Meiryo UI" panose="020B0604030504040204" pitchFamily="50" charset="-128"/>
                </a:rPr>
                <a:t>期間</a:t>
              </a:r>
            </a:p>
          </p:txBody>
        </p:sp>
        <p:sp>
          <p:nvSpPr>
            <p:cNvPr id="1292" name="テキスト ボックス 17"/>
            <p:cNvSpPr txBox="1"/>
            <p:nvPr/>
          </p:nvSpPr>
          <p:spPr>
            <a:xfrm>
              <a:off x="277642" y="3668505"/>
              <a:ext cx="6400908" cy="1015663"/>
            </a:xfrm>
            <a:prstGeom prst="rect">
              <a:avLst/>
            </a:prstGeom>
            <a:noFill/>
          </p:spPr>
          <p:txBody>
            <a:bodyPr wrap="square" rtlCol="0">
              <a:spAutoFit/>
            </a:bodyPr>
            <a:lstStyle/>
            <a:p>
              <a:pPr defTabSz="316520" fontAlgn="auto">
                <a:spcBef>
                  <a:spcPts val="0"/>
                </a:spcBef>
                <a:spcAft>
                  <a:spcPts val="0"/>
                </a:spcAft>
              </a:pPr>
              <a:r>
                <a:rPr lang="en-US" altLang="ja-JP" sz="1200" dirty="0">
                  <a:solidFill>
                    <a:prstClr val="black"/>
                  </a:solidFill>
                  <a:latin typeface="Meiryo UI" panose="020B0604030504040204" pitchFamily="50" charset="-128"/>
                  <a:ea typeface="Meiryo UI" panose="020B0604030504040204" pitchFamily="50" charset="-128"/>
                  <a:cs typeface="+mn-cs"/>
                </a:rPr>
                <a:t>1. </a:t>
              </a:r>
              <a:r>
                <a:rPr lang="ja-JP" altLang="en-US" sz="1200" dirty="0">
                  <a:solidFill>
                    <a:prstClr val="black"/>
                  </a:solidFill>
                  <a:latin typeface="Meiryo UI" panose="020B0604030504040204" pitchFamily="50" charset="-128"/>
                  <a:ea typeface="Meiryo UI" panose="020B0604030504040204" pitchFamily="50" charset="-128"/>
                  <a:cs typeface="+mn-cs"/>
                </a:rPr>
                <a:t>フードフェスティバル出店ブース名 </a:t>
              </a:r>
              <a:r>
                <a:rPr lang="en-US" altLang="ja-JP" sz="1200" dirty="0">
                  <a:solidFill>
                    <a:prstClr val="black"/>
                  </a:solidFill>
                  <a:latin typeface="Meiryo UI" panose="020B0604030504040204" pitchFamily="50" charset="-128"/>
                  <a:ea typeface="Meiryo UI" panose="020B0604030504040204" pitchFamily="50" charset="-128"/>
                  <a:cs typeface="+mn-cs"/>
                </a:rPr>
                <a:t>/ </a:t>
              </a:r>
              <a:r>
                <a:rPr lang="ja-JP" altLang="en-US" sz="1200" dirty="0">
                  <a:solidFill>
                    <a:prstClr val="black"/>
                  </a:solidFill>
                  <a:latin typeface="Meiryo UI" panose="020B0604030504040204" pitchFamily="50" charset="-128"/>
                  <a:ea typeface="Meiryo UI" panose="020B0604030504040204" pitchFamily="50" charset="-128"/>
                  <a:cs typeface="+mn-cs"/>
                </a:rPr>
                <a:t>ご担当者様連絡先</a:t>
              </a:r>
              <a:br>
                <a:rPr lang="ja-JP" altLang="en-US" sz="1200" dirty="0">
                  <a:solidFill>
                    <a:prstClr val="black"/>
                  </a:solidFill>
                  <a:latin typeface="Meiryo UI" panose="020B0604030504040204" pitchFamily="50" charset="-128"/>
                  <a:ea typeface="Meiryo UI" panose="020B0604030504040204" pitchFamily="50" charset="-128"/>
                  <a:cs typeface="+mn-cs"/>
                </a:rPr>
              </a:br>
              <a:br>
                <a:rPr lang="ja-JP" altLang="en-US" sz="1200" dirty="0">
                  <a:solidFill>
                    <a:prstClr val="black"/>
                  </a:solidFill>
                  <a:latin typeface="Meiryo UI" panose="020B0604030504040204" pitchFamily="50" charset="-128"/>
                  <a:ea typeface="Meiryo UI" panose="020B0604030504040204" pitchFamily="50" charset="-128"/>
                  <a:cs typeface="+mn-cs"/>
                </a:rPr>
              </a:br>
              <a:r>
                <a:rPr lang="en-US" altLang="ja-JP" sz="1200" dirty="0">
                  <a:solidFill>
                    <a:prstClr val="black"/>
                  </a:solidFill>
                  <a:latin typeface="Meiryo UI" panose="020B0604030504040204" pitchFamily="50" charset="-128"/>
                  <a:ea typeface="Meiryo UI" panose="020B0604030504040204" pitchFamily="50" charset="-128"/>
                  <a:cs typeface="+mn-cs"/>
                </a:rPr>
                <a:t>2. </a:t>
              </a:r>
              <a:r>
                <a:rPr lang="ja-JP" altLang="en-US" sz="1200" dirty="0">
                  <a:solidFill>
                    <a:prstClr val="black"/>
                  </a:solidFill>
                  <a:latin typeface="Meiryo UI" panose="020B0604030504040204" pitchFamily="50" charset="-128"/>
                  <a:ea typeface="Meiryo UI" panose="020B0604030504040204" pitchFamily="50" charset="-128"/>
                  <a:cs typeface="+mn-cs"/>
                </a:rPr>
                <a:t>ｄ払いの導入意向</a:t>
              </a:r>
              <a:br>
                <a:rPr lang="ja-JP" altLang="en-US" sz="1200" dirty="0">
                  <a:solidFill>
                    <a:prstClr val="black"/>
                  </a:solidFill>
                  <a:latin typeface="Meiryo UI" panose="020B0604030504040204" pitchFamily="50" charset="-128"/>
                  <a:ea typeface="Meiryo UI" panose="020B0604030504040204" pitchFamily="50" charset="-128"/>
                  <a:cs typeface="+mn-cs"/>
                </a:rPr>
              </a:br>
              <a:br>
                <a:rPr lang="ja-JP" altLang="en-US" sz="1200" dirty="0">
                  <a:solidFill>
                    <a:prstClr val="black"/>
                  </a:solidFill>
                  <a:latin typeface="Meiryo UI" panose="020B0604030504040204" pitchFamily="50" charset="-128"/>
                  <a:ea typeface="Meiryo UI" panose="020B0604030504040204" pitchFamily="50" charset="-128"/>
                  <a:cs typeface="+mn-cs"/>
                </a:rPr>
              </a:br>
              <a:r>
                <a:rPr lang="en-US" altLang="ja-JP" sz="1200" dirty="0">
                  <a:solidFill>
                    <a:prstClr val="black"/>
                  </a:solidFill>
                  <a:latin typeface="Meiryo UI" panose="020B0604030504040204" pitchFamily="50" charset="-128"/>
                  <a:ea typeface="Meiryo UI" panose="020B0604030504040204" pitchFamily="50" charset="-128"/>
                  <a:cs typeface="+mn-cs"/>
                </a:rPr>
                <a:t>3. </a:t>
              </a:r>
              <a:r>
                <a:rPr lang="ja-JP" altLang="en-US" sz="1200" dirty="0">
                  <a:solidFill>
                    <a:prstClr val="black"/>
                  </a:solidFill>
                  <a:latin typeface="Meiryo UI" panose="020B0604030504040204" pitchFamily="50" charset="-128"/>
                  <a:ea typeface="Meiryo UI" panose="020B0604030504040204" pitchFamily="50" charset="-128"/>
                  <a:cs typeface="+mn-cs"/>
                </a:rPr>
                <a:t>現在ブースで想定しているその他決済手段</a:t>
              </a:r>
            </a:p>
          </p:txBody>
        </p:sp>
        <p:sp>
          <p:nvSpPr>
            <p:cNvPr id="1293" name="テキスト ボックス 18"/>
            <p:cNvSpPr txBox="1"/>
            <p:nvPr/>
          </p:nvSpPr>
          <p:spPr>
            <a:xfrm>
              <a:off x="274721" y="3488209"/>
              <a:ext cx="3203375" cy="224164"/>
            </a:xfrm>
            <a:prstGeom prst="rect">
              <a:avLst/>
            </a:prstGeom>
            <a:noFill/>
          </p:spPr>
          <p:txBody>
            <a:bodyPr wrap="square">
              <a:spAutoFit/>
            </a:bodyPr>
            <a:lstStyle/>
            <a:p>
              <a:pPr>
                <a:lnSpc>
                  <a:spcPts val="1000"/>
                </a:lnSpc>
              </a:pPr>
              <a:r>
                <a:rPr lang="ja-JP" altLang="en-US" sz="1200" b="1" dirty="0">
                  <a:solidFill>
                    <a:srgbClr val="C00000"/>
                  </a:solidFill>
                  <a:latin typeface="Meiryo UI" panose="020B0604030504040204" pitchFamily="50" charset="-128"/>
                  <a:ea typeface="Meiryo UI" panose="020B0604030504040204" pitchFamily="50" charset="-128"/>
                </a:rPr>
                <a:t>主な内容</a:t>
              </a:r>
              <a:endParaRPr kumimoji="1" lang="ja-JP" altLang="en-US" sz="1200" b="1" dirty="0">
                <a:solidFill>
                  <a:srgbClr val="C00000"/>
                </a:solidFill>
                <a:latin typeface="Meiryo UI" panose="020B0604030504040204" pitchFamily="50" charset="-128"/>
                <a:ea typeface="Meiryo UI" panose="020B0604030504040204" pitchFamily="50" charset="-128"/>
              </a:endParaRPr>
            </a:p>
          </p:txBody>
        </p:sp>
        <p:sp>
          <p:nvSpPr>
            <p:cNvPr id="1294" name="テキスト ボックス 19"/>
            <p:cNvSpPr txBox="1"/>
            <p:nvPr/>
          </p:nvSpPr>
          <p:spPr>
            <a:xfrm>
              <a:off x="277642" y="5095020"/>
              <a:ext cx="6400908" cy="276999"/>
            </a:xfrm>
            <a:prstGeom prst="rect">
              <a:avLst/>
            </a:prstGeom>
            <a:noFill/>
          </p:spPr>
          <p:txBody>
            <a:bodyPr wrap="square" rtlCol="0">
              <a:spAutoFit/>
            </a:bodyPr>
            <a:lstStyle/>
            <a:p>
              <a:pPr defTabSz="316520" fontAlgn="auto">
                <a:spcBef>
                  <a:spcPts val="0"/>
                </a:spcBef>
                <a:spcAft>
                  <a:spcPts val="0"/>
                </a:spcAft>
              </a:pPr>
              <a:r>
                <a:rPr lang="ja-JP" altLang="en-US" sz="1200">
                  <a:solidFill>
                    <a:prstClr val="black"/>
                  </a:solidFill>
                  <a:latin typeface="Meiryo UI" panose="020B0604030504040204" pitchFamily="50" charset="-128"/>
                  <a:ea typeface="Meiryo UI" panose="020B0604030504040204" pitchFamily="50" charset="-128"/>
                  <a:cs typeface="+mn-cs"/>
                </a:rPr>
                <a:t>約 </a:t>
              </a:r>
              <a:r>
                <a:rPr lang="en-US" altLang="ja-JP" sz="1200">
                  <a:solidFill>
                    <a:prstClr val="black"/>
                  </a:solidFill>
                  <a:latin typeface="Meiryo UI" panose="020B0604030504040204" pitchFamily="50" charset="-128"/>
                  <a:ea typeface="Meiryo UI" panose="020B0604030504040204" pitchFamily="50" charset="-128"/>
                  <a:cs typeface="+mn-cs"/>
                </a:rPr>
                <a:t>2</a:t>
              </a:r>
              <a:r>
                <a:rPr lang="ja-JP" altLang="en-US" sz="1200">
                  <a:solidFill>
                    <a:prstClr val="black"/>
                  </a:solidFill>
                  <a:latin typeface="Meiryo UI" panose="020B0604030504040204" pitchFamily="50" charset="-128"/>
                  <a:ea typeface="Meiryo UI" panose="020B0604030504040204" pitchFamily="50" charset="-128"/>
                  <a:cs typeface="+mn-cs"/>
                </a:rPr>
                <a:t>分 程度で完了する選択式の簡単なフォームです。</a:t>
              </a:r>
              <a:endParaRPr lang="ja-JP" altLang="en-US" sz="1200" dirty="0">
                <a:solidFill>
                  <a:prstClr val="black"/>
                </a:solidFill>
                <a:latin typeface="Meiryo UI" panose="020B0604030504040204" pitchFamily="50" charset="-128"/>
                <a:ea typeface="Meiryo UI" panose="020B0604030504040204" pitchFamily="50" charset="-128"/>
                <a:cs typeface="+mn-cs"/>
              </a:endParaRPr>
            </a:p>
          </p:txBody>
        </p:sp>
        <p:sp>
          <p:nvSpPr>
            <p:cNvPr id="1295" name="テキスト ボックス 20"/>
            <p:cNvSpPr txBox="1"/>
            <p:nvPr/>
          </p:nvSpPr>
          <p:spPr>
            <a:xfrm>
              <a:off x="274721" y="4914724"/>
              <a:ext cx="3203375" cy="224164"/>
            </a:xfrm>
            <a:prstGeom prst="rect">
              <a:avLst/>
            </a:prstGeom>
            <a:noFill/>
          </p:spPr>
          <p:txBody>
            <a:bodyPr wrap="square">
              <a:spAutoFit/>
            </a:bodyPr>
            <a:lstStyle/>
            <a:p>
              <a:pPr>
                <a:lnSpc>
                  <a:spcPts val="1000"/>
                </a:lnSpc>
              </a:pPr>
              <a:r>
                <a:rPr lang="ja-JP" altLang="en-US" sz="1200" b="1" dirty="0">
                  <a:solidFill>
                    <a:srgbClr val="C00000"/>
                  </a:solidFill>
                  <a:latin typeface="Meiryo UI" panose="020B0604030504040204" pitchFamily="50" charset="-128"/>
                  <a:ea typeface="Meiryo UI" panose="020B0604030504040204" pitchFamily="50" charset="-128"/>
                </a:rPr>
                <a:t>所要時間</a:t>
              </a:r>
              <a:endParaRPr kumimoji="1" lang="ja-JP" altLang="en-US" sz="1200" b="1" dirty="0">
                <a:solidFill>
                  <a:srgbClr val="C00000"/>
                </a:solidFill>
                <a:latin typeface="Meiryo UI" panose="020B0604030504040204" pitchFamily="50" charset="-128"/>
                <a:ea typeface="Meiryo UI" panose="020B0604030504040204" pitchFamily="50" charset="-128"/>
              </a:endParaRPr>
            </a:p>
          </p:txBody>
        </p:sp>
        <p:sp>
          <p:nvSpPr>
            <p:cNvPr id="1296" name="テキスト ボックス 21"/>
            <p:cNvSpPr txBox="1"/>
            <p:nvPr/>
          </p:nvSpPr>
          <p:spPr>
            <a:xfrm>
              <a:off x="272942" y="5825937"/>
              <a:ext cx="6400908" cy="400110"/>
            </a:xfrm>
            <a:prstGeom prst="rect">
              <a:avLst/>
            </a:prstGeom>
            <a:noFill/>
          </p:spPr>
          <p:txBody>
            <a:bodyPr wrap="square" rtlCol="0">
              <a:spAutoFit/>
            </a:bodyPr>
            <a:lstStyle/>
            <a:p>
              <a:pPr defTabSz="316520" fontAlgn="auto">
                <a:spcBef>
                  <a:spcPts val="0"/>
                </a:spcBef>
                <a:spcAft>
                  <a:spcPts val="0"/>
                </a:spcAft>
              </a:pPr>
              <a:r>
                <a:rPr lang="en-US" altLang="ja-JP" sz="2000" dirty="0">
                  <a:solidFill>
                    <a:schemeClr val="dk1"/>
                  </a:solidFill>
                  <a:latin typeface="Calibri"/>
                  <a:ea typeface="Calibri"/>
                  <a:cs typeface="Calibri"/>
                  <a:sym typeface="Arial"/>
                  <a:hlinkClick r:id="rId3"/>
                </a:rPr>
                <a:t>https://forms.gle/qPJ8jPc3qw9cfDym8</a:t>
              </a:r>
              <a:endParaRPr lang="en-US" altLang="ja-JP" sz="2000" dirty="0"/>
            </a:p>
          </p:txBody>
        </p:sp>
        <p:sp>
          <p:nvSpPr>
            <p:cNvPr id="1297" name="テキスト ボックス 22"/>
            <p:cNvSpPr txBox="1"/>
            <p:nvPr/>
          </p:nvSpPr>
          <p:spPr>
            <a:xfrm>
              <a:off x="274720" y="5603338"/>
              <a:ext cx="3203375" cy="224164"/>
            </a:xfrm>
            <a:prstGeom prst="rect">
              <a:avLst/>
            </a:prstGeom>
            <a:noFill/>
          </p:spPr>
          <p:txBody>
            <a:bodyPr wrap="square">
              <a:spAutoFit/>
            </a:bodyPr>
            <a:lstStyle/>
            <a:p>
              <a:pPr>
                <a:lnSpc>
                  <a:spcPts val="1000"/>
                </a:lnSpc>
              </a:pPr>
              <a:r>
                <a:rPr kumimoji="1" lang="ja-JP" altLang="en-US" sz="1200" b="1" dirty="0">
                  <a:solidFill>
                    <a:srgbClr val="C00000"/>
                  </a:solidFill>
                  <a:latin typeface="Meiryo UI" panose="020B0604030504040204" pitchFamily="50" charset="-128"/>
                  <a:ea typeface="Meiryo UI" panose="020B0604030504040204" pitchFamily="50" charset="-128"/>
                </a:rPr>
                <a:t>ご回答はこちらから　</a:t>
              </a:r>
              <a:r>
                <a:rPr lang="ja-JP" altLang="en-US" sz="1200" b="1" dirty="0">
                  <a:solidFill>
                    <a:srgbClr val="C00000"/>
                  </a:solidFill>
                  <a:latin typeface="Meiryo UI" panose="020B0604030504040204" pitchFamily="50" charset="-128"/>
                  <a:ea typeface="Meiryo UI" panose="020B0604030504040204" pitchFamily="50" charset="-128"/>
                </a:rPr>
                <a:t>（</a:t>
              </a:r>
              <a:r>
                <a:rPr lang="en-US" altLang="ja-JP" sz="1200" b="1" dirty="0">
                  <a:solidFill>
                    <a:srgbClr val="C00000"/>
                  </a:solidFill>
                  <a:latin typeface="Meiryo UI" panose="020B0604030504040204" pitchFamily="50" charset="-128"/>
                  <a:ea typeface="Meiryo UI" panose="020B0604030504040204" pitchFamily="50" charset="-128"/>
                </a:rPr>
                <a:t>URL</a:t>
              </a:r>
              <a:r>
                <a:rPr lang="ja-JP" altLang="en-US" sz="1200" b="1" dirty="0">
                  <a:solidFill>
                    <a:srgbClr val="C00000"/>
                  </a:solidFill>
                  <a:latin typeface="Meiryo UI" panose="020B0604030504040204" pitchFamily="50" charset="-128"/>
                  <a:ea typeface="Meiryo UI" panose="020B0604030504040204" pitchFamily="50" charset="-128"/>
                </a:rPr>
                <a:t>・</a:t>
              </a:r>
              <a:r>
                <a:rPr lang="en-US" altLang="ja-JP" sz="1200" b="1" dirty="0">
                  <a:solidFill>
                    <a:srgbClr val="C00000"/>
                  </a:solidFill>
                  <a:latin typeface="Meiryo UI" panose="020B0604030504040204" pitchFamily="50" charset="-128"/>
                  <a:ea typeface="Meiryo UI" panose="020B0604030504040204" pitchFamily="50" charset="-128"/>
                </a:rPr>
                <a:t>QR</a:t>
              </a:r>
              <a:r>
                <a:rPr lang="ja-JP" altLang="en-US" sz="1200" b="1" dirty="0">
                  <a:solidFill>
                    <a:srgbClr val="C00000"/>
                  </a:solidFill>
                  <a:latin typeface="Meiryo UI" panose="020B0604030504040204" pitchFamily="50" charset="-128"/>
                  <a:ea typeface="Meiryo UI" panose="020B0604030504040204" pitchFamily="50" charset="-128"/>
                </a:rPr>
                <a:t>コード）</a:t>
              </a:r>
              <a:endParaRPr kumimoji="1" lang="ja-JP" altLang="en-US" sz="1200" b="1" dirty="0">
                <a:solidFill>
                  <a:srgbClr val="C00000"/>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962228916"/>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atMod val="130000"/>
              </a:schemeClr>
            </a:gs>
            <a:gs pos="100000">
              <a:schemeClr val="phClr">
                <a:tint val="50000"/>
                <a:satMod val="350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a:custGeom>
          <a:avLst/>
          <a:gdLst/>
          <a:ahLst/>
          <a:cxnLst/>
          <a:rect l="l" t="t" r="r" b="b"/>
          <a:pathLst/>
        </a:custGeom>
      </a:spPr>
      <a:bodyPr vertOverflow="overflow" horzOverflow="overflow"/>
      <a:lstStyle/>
      <a:style>
        <a:lnRef idx="1">
          <a:schemeClr val="accent1"/>
        </a:lnRef>
        <a:fillRef idx="3">
          <a:schemeClr val="accent1"/>
        </a:fillRef>
        <a:effectRef idx="2">
          <a:schemeClr val="accent1"/>
        </a:effectRef>
        <a:fontRef idx="minor">
          <a:schemeClr val="lt1"/>
        </a:fontRef>
      </a:style>
    </a:spDef>
    <a:lnDef>
      <a:spPr>
        <a:custGeom>
          <a:avLst/>
          <a:gdLst/>
          <a:ahLst/>
          <a:cxnLst/>
          <a:rect l="l" t="t" r="r" b="b"/>
          <a:pathLst/>
        </a:custGeom>
      </a:spPr>
      <a:bodyPr vertOverflow="overflow" horzOverflow="overflow"/>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otalTime>2769</TotalTime>
  <Words>2938</Words>
  <Application>JUST Focus</Application>
  <Paragraphs>372</Paragraph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11</vt:i4>
      </vt:variant>
    </vt:vector>
  </HeadingPairs>
  <TitlesOfParts>
    <vt:vector size="17" baseType="lpstr">
      <vt:lpstr>HGP創英角ｺﾞｼｯｸUB</vt:lpstr>
      <vt:lpstr>Meiryo UI</vt:lpstr>
      <vt:lpstr>Arial</vt:lpstr>
      <vt:lpstr>Calibri</vt:lpstr>
      <vt:lpstr>標準デザイン</vt:lpstr>
      <vt:lpstr>シート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Company>
  <LinksUpToDate>false</LinksUpToDate>
  <SharedDoc>false</SharedDoc>
  <HyperlinksChanged>false</HyperlinksChanged>
  <AppVersion>6.0.1</AppVersion>
  <PresentationFormat>ユーザー設定</PresentationFormat>
  <Slides>9</Slides>
  <Notes>0</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スライド 1</dc:title>
  <dc:creator>yamaguchi</dc:creator>
  <cp:lastModifiedBy>川本 朋宏</cp:lastModifiedBy>
  <cp:lastPrinted>2024-06-24T11:14:22Z</cp:lastPrinted>
  <dcterms:created xsi:type="dcterms:W3CDTF">2010-06-29T04:44:25Z</dcterms:created>
  <dcterms:modified xsi:type="dcterms:W3CDTF">2026-07-29T02:55:32Z</dcterms:modified>
  <cp:revision>207</cp:revision>
</cp:coreProperties>
</file>

<file path=docProps/custom.xml><?xml version="1.0" encoding="utf-8"?>
<Properties xmlns:vt="http://schemas.openxmlformats.org/officeDocument/2006/docPropsVTypes" xmlns="http://schemas.openxmlformats.org/officeDocument/2006/custom-properties"/>
</file>